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0"/>
  </p:notesMasterIdLst>
  <p:handoutMasterIdLst>
    <p:handoutMasterId r:id="rId51"/>
  </p:handoutMasterIdLst>
  <p:sldIdLst>
    <p:sldId id="500" r:id="rId3"/>
    <p:sldId id="736" r:id="rId4"/>
    <p:sldId id="737" r:id="rId5"/>
    <p:sldId id="852" r:id="rId6"/>
    <p:sldId id="738" r:id="rId7"/>
    <p:sldId id="739" r:id="rId8"/>
    <p:sldId id="711" r:id="rId9"/>
    <p:sldId id="854" r:id="rId10"/>
    <p:sldId id="776" r:id="rId11"/>
    <p:sldId id="740" r:id="rId12"/>
    <p:sldId id="848" r:id="rId13"/>
    <p:sldId id="741" r:id="rId14"/>
    <p:sldId id="713" r:id="rId15"/>
    <p:sldId id="853" r:id="rId16"/>
    <p:sldId id="777" r:id="rId17"/>
    <p:sldId id="778" r:id="rId18"/>
    <p:sldId id="743" r:id="rId19"/>
    <p:sldId id="779" r:id="rId20"/>
    <p:sldId id="714" r:id="rId21"/>
    <p:sldId id="780" r:id="rId22"/>
    <p:sldId id="744" r:id="rId23"/>
    <p:sldId id="781" r:id="rId24"/>
    <p:sldId id="745" r:id="rId25"/>
    <p:sldId id="833" r:id="rId26"/>
    <p:sldId id="834" r:id="rId27"/>
    <p:sldId id="835" r:id="rId28"/>
    <p:sldId id="836" r:id="rId29"/>
    <p:sldId id="855" r:id="rId30"/>
    <p:sldId id="856" r:id="rId31"/>
    <p:sldId id="857" r:id="rId32"/>
    <p:sldId id="858" r:id="rId33"/>
    <p:sldId id="859" r:id="rId34"/>
    <p:sldId id="860" r:id="rId35"/>
    <p:sldId id="861" r:id="rId36"/>
    <p:sldId id="862" r:id="rId37"/>
    <p:sldId id="863" r:id="rId38"/>
    <p:sldId id="864" r:id="rId39"/>
    <p:sldId id="865" r:id="rId40"/>
    <p:sldId id="866" r:id="rId41"/>
    <p:sldId id="867" r:id="rId42"/>
    <p:sldId id="868" r:id="rId43"/>
    <p:sldId id="869" r:id="rId44"/>
    <p:sldId id="870" r:id="rId45"/>
    <p:sldId id="871" r:id="rId46"/>
    <p:sldId id="872" r:id="rId47"/>
    <p:sldId id="873" r:id="rId48"/>
    <p:sldId id="874" r:id="rId49"/>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C0C0C4"/>
    <a:srgbClr val="678DC5"/>
    <a:srgbClr val="3E67A4"/>
    <a:srgbClr val="3E8DC5"/>
    <a:srgbClr val="5F5F65"/>
    <a:srgbClr val="7E7E86"/>
    <a:srgbClr val="8E8E9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346" autoAdjust="0"/>
    <p:restoredTop sz="90213" autoAdjust="0"/>
  </p:normalViewPr>
  <p:slideViewPr>
    <p:cSldViewPr snapToGrid="0">
      <p:cViewPr varScale="1">
        <p:scale>
          <a:sx n="67" d="100"/>
          <a:sy n="67" d="100"/>
        </p:scale>
        <p:origin x="-1248" y="-10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Lst>
  </p:outlineViewPr>
  <p:notesTextViewPr>
    <p:cViewPr>
      <p:scale>
        <a:sx n="100" d="100"/>
        <a:sy n="100" d="100"/>
      </p:scale>
      <p:origin x="0" y="0"/>
    </p:cViewPr>
  </p:notesTextViewPr>
  <p:sorterViewPr>
    <p:cViewPr>
      <p:scale>
        <a:sx n="100" d="100"/>
        <a:sy n="100" d="100"/>
      </p:scale>
      <p:origin x="0" y="4980"/>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2.xml"/><Relationship Id="rId3" Type="http://schemas.openxmlformats.org/officeDocument/2006/relationships/slide" Target="slides/slide4.xml"/><Relationship Id="rId21" Type="http://schemas.openxmlformats.org/officeDocument/2006/relationships/slide" Target="slides/slide22.xml"/><Relationship Id="rId34" Type="http://schemas.openxmlformats.org/officeDocument/2006/relationships/slide" Target="slides/slide37.xml"/><Relationship Id="rId42" Type="http://schemas.openxmlformats.org/officeDocument/2006/relationships/slide" Target="slides/slide46.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6.xml"/><Relationship Id="rId38" Type="http://schemas.openxmlformats.org/officeDocument/2006/relationships/slide" Target="slides/slide41.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2.xml"/><Relationship Id="rId41" Type="http://schemas.openxmlformats.org/officeDocument/2006/relationships/slide" Target="slides/slide44.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5.xml"/><Relationship Id="rId37" Type="http://schemas.openxmlformats.org/officeDocument/2006/relationships/slide" Target="slides/slide40.xml"/><Relationship Id="rId40" Type="http://schemas.openxmlformats.org/officeDocument/2006/relationships/slide" Target="slides/slide43.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31.xml"/><Relationship Id="rId36" Type="http://schemas.openxmlformats.org/officeDocument/2006/relationships/slide" Target="slides/slide39.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4.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9.xml"/><Relationship Id="rId30" Type="http://schemas.openxmlformats.org/officeDocument/2006/relationships/slide" Target="slides/slide33.xml"/><Relationship Id="rId35" Type="http://schemas.openxmlformats.org/officeDocument/2006/relationships/slide" Target="slides/slide38.xml"/><Relationship Id="rId43"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xmlns=""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xmlns=""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None/>
            </a:pPr>
            <a:r>
              <a:rPr lang="en-US" b="1" dirty="0"/>
              <a:t>Cisco Networking Academy program</a:t>
            </a:r>
          </a:p>
          <a:p>
            <a:pPr>
              <a:buFontTx/>
              <a:buNone/>
            </a:pPr>
            <a:r>
              <a:rPr lang="en-US" b="1" dirty="0" smtClean="0"/>
              <a:t>Introduction</a:t>
            </a:r>
            <a:r>
              <a:rPr lang="en-US" b="1" baseline="0" dirty="0" smtClean="0"/>
              <a:t> to Networks</a:t>
            </a:r>
            <a:endParaRPr lang="en-US" b="1" dirty="0"/>
          </a:p>
          <a:p>
            <a:pPr>
              <a:buFontTx/>
              <a:buNone/>
            </a:pPr>
            <a:r>
              <a:rPr lang="en-US" sz="1300" b="1" dirty="0"/>
              <a:t>Chapter </a:t>
            </a:r>
            <a:r>
              <a:rPr lang="en-US" sz="1300" b="1" dirty="0" smtClean="0"/>
              <a:t>8: IP Addressing</a:t>
            </a:r>
            <a:endParaRPr lang="en-GB"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10</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8.1.2.2  Examining the Prefix Length</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11</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8.1.2.2  Examining the Prefix Length (cont.)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2E39C6E-D319-AF40-9A28-E04C69946ADE}" type="slidenum">
              <a:rPr lang="en-US" sz="800"/>
              <a:pPr/>
              <a:t>12</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8.1.2.3  IPv4 Network, Host and Broadcast Address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F6F4329-8DEA-444B-9229-A52CA4B7B899}" type="slidenum">
              <a:rPr lang="en-US" sz="800"/>
              <a:pPr/>
              <a:t>13</a:t>
            </a:fld>
            <a:endParaRPr lang="en-US" sz="8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8.1.2.4  First Host and Last Host Addresses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14</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8.1.3.1  Assigning a Static IPv4 Address to a Host</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15</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8.1.3.2 Assigning a Dynamic</a:t>
            </a:r>
            <a:r>
              <a:rPr lang="en-US" baseline="0" dirty="0" smtClean="0"/>
              <a:t> IPv4 Address to a Host</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16</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8.1.3.3  Unicast Transmission</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17</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8.1.3.4  Broadcast Transmission</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18</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8.1.3.5  Multicast Transmission</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19</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8.1.4.1  Public and Private IPv4 Addresses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085E8B-D399-554D-A2F9-428D37D8558B}" type="slidenum">
              <a:rPr lang="en-US" sz="800"/>
              <a:pPr/>
              <a:t>2</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8.1.1.2  Binary Number System</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20</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8.1.4.3  Special Use IPv4 Addresses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B8A5DA9-7DB1-7248-9C05-61318208F4DE}" type="slidenum">
              <a:rPr lang="en-US" sz="800"/>
              <a:pPr/>
              <a:t>21</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8.1.4.4  Legacy </a:t>
            </a:r>
            <a:r>
              <a:rPr lang="en-US" dirty="0" err="1" smtClean="0"/>
              <a:t>Classful</a:t>
            </a:r>
            <a:r>
              <a:rPr lang="en-US" dirty="0" smtClean="0"/>
              <a:t> Addressing</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B8A5DA9-7DB1-7248-9C05-61318208F4DE}" type="slidenum">
              <a:rPr lang="en-US" sz="800"/>
              <a:pPr/>
              <a:t>22</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8.1.4.4  Legacy </a:t>
            </a:r>
            <a:r>
              <a:rPr lang="en-US" dirty="0" err="1" smtClean="0"/>
              <a:t>Classful</a:t>
            </a:r>
            <a:r>
              <a:rPr lang="en-US" dirty="0" smtClean="0"/>
              <a:t> Addressing (cont.)</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23</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8.1.4.5  Assignment of IP Addresses</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24</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8.3.2.1</a:t>
            </a:r>
            <a:r>
              <a:rPr lang="en-US" baseline="0" dirty="0" smtClean="0"/>
              <a:t>  Ping – Testing the Local Stack</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25</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8.3.2.2  Ping – Testing Connectivity to the Local</a:t>
            </a:r>
            <a:r>
              <a:rPr lang="en-US" baseline="0" dirty="0" smtClean="0"/>
              <a:t> LAN</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26</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8.3.2.3  Ping – Testing Connectivity to Remote</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27</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8.3.2.4  </a:t>
            </a:r>
            <a:r>
              <a:rPr lang="en-US" dirty="0" err="1" smtClean="0"/>
              <a:t>Traceroute</a:t>
            </a:r>
            <a:r>
              <a:rPr lang="en-US" dirty="0" smtClean="0"/>
              <a:t> – Testing the Path</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F9034988-36DD-4D34-B1CE-37AB851117A5}" type="slidenum">
              <a:rPr lang="en-US" smtClean="0"/>
              <a:pPr/>
              <a:t>28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404813" y="4378325"/>
            <a:ext cx="6121400" cy="4252913"/>
          </a:xfrm>
          <a:noFill/>
          <a:ln/>
        </p:spPr>
        <p:txBody>
          <a:bodyPr/>
          <a:lstStyle/>
          <a:p>
            <a:pPr>
              <a:buFontTx/>
              <a:buNone/>
            </a:pPr>
            <a:r>
              <a:rPr kumimoji="0" lang="en-US" sz="800" b="1" i="0" u="none" strike="noStrike" kern="0" cap="none" spc="0" normalizeH="0" baseline="0" noProof="0" dirty="0" smtClean="0">
                <a:ln>
                  <a:noFill/>
                </a:ln>
                <a:solidFill>
                  <a:srgbClr val="FFFFFF"/>
                </a:solidFill>
                <a:effectLst/>
                <a:uLnTx/>
                <a:uFillTx/>
                <a:latin typeface="Arial" charset="0"/>
                <a:ea typeface="+mn-ea"/>
                <a:cs typeface="+mn-cs"/>
              </a:rPr>
              <a:t>9.1  </a:t>
            </a:r>
            <a:r>
              <a:rPr kumimoji="0" lang="en-US" sz="800" b="1" i="0" u="none" strike="noStrike" kern="0" cap="none" spc="0" normalizeH="0" baseline="0" noProof="0" dirty="0" err="1" smtClean="0">
                <a:ln>
                  <a:noFill/>
                </a:ln>
                <a:solidFill>
                  <a:srgbClr val="FFFFFF"/>
                </a:solidFill>
                <a:effectLst/>
                <a:uLnTx/>
                <a:uFillTx/>
                <a:latin typeface="Arial" charset="0"/>
                <a:ea typeface="+mn-ea"/>
                <a:cs typeface="+mn-cs"/>
              </a:rPr>
              <a:t>Subnetting</a:t>
            </a:r>
            <a:r>
              <a:rPr kumimoji="0" lang="en-US" sz="800" b="1" i="0" u="none" strike="noStrike" kern="0" cap="none" spc="0" normalizeH="0" baseline="0" noProof="0" dirty="0" smtClean="0">
                <a:ln>
                  <a:noFill/>
                </a:ln>
                <a:solidFill>
                  <a:srgbClr val="FFFFFF"/>
                </a:solidFill>
                <a:effectLst/>
                <a:uLnTx/>
                <a:uFillTx/>
                <a:latin typeface="Arial" charset="0"/>
                <a:ea typeface="+mn-ea"/>
                <a:cs typeface="+mn-cs"/>
              </a:rPr>
              <a:t> an IPv4 Network </a:t>
            </a:r>
            <a:endParaRPr lang="en-GB" b="1"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29</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a:lnSpc>
                <a:spcPct val="80000"/>
              </a:lnSpc>
              <a:buFontTx/>
              <a:buNone/>
            </a:pPr>
            <a:r>
              <a:rPr lang="en-US" b="1" dirty="0" smtClean="0"/>
              <a:t>9.1.1.1 Reasons for </a:t>
            </a:r>
            <a:r>
              <a:rPr lang="en-US" b="1" dirty="0" err="1" smtClean="0"/>
              <a:t>Subnetting</a:t>
            </a:r>
            <a:endParaRPr lang="en-US" b="1" dirty="0" smtClean="0"/>
          </a:p>
          <a:p>
            <a:pPr>
              <a:lnSpc>
                <a:spcPct val="80000"/>
              </a:lnSpc>
              <a:buFontTx/>
              <a:buNone/>
            </a:pPr>
            <a:r>
              <a:rPr lang="en-US" b="1" dirty="0" smtClean="0"/>
              <a:t>9.1.1.2 Communication Between Subnets</a:t>
            </a:r>
          </a:p>
          <a:p>
            <a:pPr>
              <a:lnSpc>
                <a:spcPct val="80000"/>
              </a:lnSpc>
              <a:buFontTx/>
              <a:buNone/>
            </a:pP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574A9B6-3F6D-3B47-A0D1-43AF6B391162}" type="slidenum">
              <a:rPr lang="en-US" sz="800"/>
              <a:pPr/>
              <a:t>3</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8.1.1.3  Converting a Binary Address to Decimal</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pPr>
              <a:lnSpc>
                <a:spcPct val="80000"/>
              </a:lnSpc>
              <a:buFontTx/>
              <a:buNone/>
            </a:pPr>
            <a:r>
              <a:rPr lang="en-US" b="1" dirty="0" smtClean="0"/>
              <a:t>9.1.2.1 The Plan</a:t>
            </a:r>
          </a:p>
          <a:p>
            <a:pPr>
              <a:lnSpc>
                <a:spcPct val="80000"/>
              </a:lnSpc>
              <a:buFontTx/>
              <a:buNone/>
            </a:pPr>
            <a:r>
              <a:rPr lang="en-US" b="1" dirty="0" smtClean="0"/>
              <a:t>9.1.2.2 The Plan - Address Assignment</a:t>
            </a:r>
          </a:p>
          <a:p>
            <a:pPr>
              <a:lnSpc>
                <a:spcPct val="80000"/>
              </a:lnSpc>
              <a:buFontTx/>
              <a:buNone/>
            </a:pPr>
            <a:endParaRPr lang="en-US" dirty="0" smtClean="0"/>
          </a:p>
        </p:txBody>
      </p:sp>
      <p:sp>
        <p:nvSpPr>
          <p:cNvPr id="36868" name="Slide Number Placeholder 3"/>
          <p:cNvSpPr>
            <a:spLocks noGrp="1"/>
          </p:cNvSpPr>
          <p:nvPr>
            <p:ph type="sldNum" sz="quarter" idx="5"/>
          </p:nvPr>
        </p:nvSpPr>
        <p:spPr>
          <a:noFill/>
        </p:spPr>
        <p:txBody>
          <a:bodyPr/>
          <a:lstStyle/>
          <a:p>
            <a:fld id="{090000A5-D072-475F-932A-965CA0361D83}"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AD505F45-CB41-4E57-B034-356F914D4196}" type="slidenum">
              <a:rPr lang="en-US" smtClean="0"/>
              <a:pPr/>
              <a:t>31</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a:lnSpc>
                <a:spcPct val="80000"/>
              </a:lnSpc>
              <a:buFontTx/>
              <a:buNone/>
            </a:pPr>
            <a:r>
              <a:rPr lang="en-US" b="1" dirty="0" smtClean="0"/>
              <a:t>9.1.3.1 Basic </a:t>
            </a:r>
            <a:r>
              <a:rPr lang="en-US" b="1" dirty="0" err="1" smtClean="0"/>
              <a:t>Subnetting</a:t>
            </a:r>
            <a:endParaRPr lang="en-US" b="1" dirty="0" smtClean="0"/>
          </a:p>
          <a:p>
            <a:pPr>
              <a:lnSpc>
                <a:spcPct val="80000"/>
              </a:lnSpc>
              <a:buFontTx/>
              <a:buNone/>
            </a:pPr>
            <a:endParaRPr lang="en-US" dirty="0" smtClean="0"/>
          </a:p>
          <a:p>
            <a:pPr>
              <a:lnSpc>
                <a:spcPct val="80000"/>
              </a:lnSpc>
              <a:buFontTx/>
              <a:buNone/>
            </a:pP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a:noFill/>
        </p:spPr>
        <p:txBody>
          <a:bodyPr/>
          <a:lstStyle/>
          <a:p>
            <a:fld id="{D7F9632B-D415-4B22-A41C-D8D30044A1E2}" type="slidenum">
              <a:rPr lang="en-US" smtClean="0"/>
              <a:pPr/>
              <a:t>32</a:t>
            </a:fld>
            <a:endParaRPr 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a:lnSpc>
                <a:spcPct val="80000"/>
              </a:lnSpc>
              <a:buFontTx/>
              <a:buNone/>
            </a:pPr>
            <a:r>
              <a:rPr lang="en-US" b="1" dirty="0" smtClean="0"/>
              <a:t>9.1.3.2 Subnets in Use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Grp="1" noChangeArrowheads="1"/>
          </p:cNvSpPr>
          <p:nvPr>
            <p:ph type="sldNum" sz="quarter" idx="5"/>
          </p:nvPr>
        </p:nvSpPr>
        <p:spPr>
          <a:noFill/>
        </p:spPr>
        <p:txBody>
          <a:bodyPr/>
          <a:lstStyle/>
          <a:p>
            <a:fld id="{995696F7-202F-47FA-A59E-4E39F289F6E3}" type="slidenum">
              <a:rPr lang="en-US" smtClean="0"/>
              <a:pPr/>
              <a:t>33</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nSpc>
                <a:spcPct val="80000"/>
              </a:lnSpc>
              <a:buFontTx/>
              <a:buNone/>
            </a:pPr>
            <a:r>
              <a:rPr lang="en-US" b="1" dirty="0" smtClean="0"/>
              <a:t>9.1.3.3 </a:t>
            </a:r>
            <a:r>
              <a:rPr lang="en-US" b="1" dirty="0" err="1" smtClean="0"/>
              <a:t>Subnetting</a:t>
            </a:r>
            <a:r>
              <a:rPr lang="en-US" b="1" dirty="0" smtClean="0"/>
              <a:t> Formulas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926B99E5-9659-46DB-BD94-CEE73A147879}" type="slidenum">
              <a:rPr lang="en-US" smtClean="0"/>
              <a:pPr/>
              <a:t>34</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1" dirty="0" smtClean="0"/>
              <a:t>9.1.3.4</a:t>
            </a:r>
            <a:r>
              <a:rPr lang="en-US" dirty="0" smtClean="0"/>
              <a:t> </a:t>
            </a:r>
            <a:r>
              <a:rPr lang="en-US" b="1" dirty="0" smtClean="0"/>
              <a:t>Creating 4 subnets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sldNum" sz="quarter" idx="5"/>
          </p:nvPr>
        </p:nvSpPr>
        <p:spPr>
          <a:noFill/>
        </p:spPr>
        <p:txBody>
          <a:bodyPr/>
          <a:lstStyle/>
          <a:p>
            <a:fld id="{3FD3B567-8C46-4FE6-9447-CEEAB1203A08}" type="slidenum">
              <a:rPr lang="en-US" smtClean="0"/>
              <a:pPr/>
              <a:t>35</a:t>
            </a:fld>
            <a:endParaRPr 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buFontTx/>
              <a:buNone/>
            </a:pPr>
            <a:r>
              <a:rPr lang="en-US" b="1" dirty="0" smtClean="0"/>
              <a:t>9.1.3.5 Creating 8 subnets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1"/>
          <p:cNvSpPr>
            <a:spLocks noGrp="1" noChangeArrowheads="1"/>
          </p:cNvSpPr>
          <p:nvPr>
            <p:ph type="sldNum" sz="quarter" idx="5"/>
          </p:nvPr>
        </p:nvSpPr>
        <p:spPr>
          <a:noFill/>
        </p:spPr>
        <p:txBody>
          <a:bodyPr/>
          <a:lstStyle/>
          <a:p>
            <a:fld id="{8FEE956F-81D7-471C-A86D-5D07A74224D0}" type="slidenum">
              <a:rPr lang="en-US" smtClean="0"/>
              <a:pPr/>
              <a:t>36</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a:lnSpc>
                <a:spcPct val="80000"/>
              </a:lnSpc>
              <a:buFontTx/>
              <a:buNone/>
            </a:pPr>
            <a:r>
              <a:rPr lang="en-US" b="1" dirty="0" smtClean="0"/>
              <a:t>9.1.3.5 Creating 8 Subnets (Cont.)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1"/>
          <p:cNvSpPr>
            <a:spLocks noGrp="1" noChangeArrowheads="1"/>
          </p:cNvSpPr>
          <p:nvPr>
            <p:ph type="sldNum" sz="quarter" idx="5"/>
          </p:nvPr>
        </p:nvSpPr>
        <p:spPr>
          <a:noFill/>
        </p:spPr>
        <p:txBody>
          <a:bodyPr/>
          <a:lstStyle/>
          <a:p>
            <a:fld id="{8FEE956F-81D7-471C-A86D-5D07A74224D0}" type="slidenum">
              <a:rPr lang="en-US" smtClean="0"/>
              <a:pPr/>
              <a:t>37</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a:lnSpc>
                <a:spcPct val="80000"/>
              </a:lnSpc>
              <a:buFontTx/>
              <a:buNone/>
            </a:pPr>
            <a:r>
              <a:rPr lang="en-US" b="1" dirty="0" smtClean="0"/>
              <a:t>9.1.3.5 Creating 8 Subnets (Cont.)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
          <p:cNvSpPr>
            <a:spLocks noGrp="1" noChangeArrowheads="1"/>
          </p:cNvSpPr>
          <p:nvPr>
            <p:ph type="sldNum" sz="quarter" idx="5"/>
          </p:nvPr>
        </p:nvSpPr>
        <p:spPr>
          <a:noFill/>
        </p:spPr>
        <p:txBody>
          <a:bodyPr/>
          <a:lstStyle/>
          <a:p>
            <a:fld id="{4E35ECFE-8202-4570-9C5E-C91F7F8D8D39}" type="slidenum">
              <a:rPr lang="en-US" smtClean="0"/>
              <a:pPr/>
              <a:t>38</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a:lnSpc>
                <a:spcPct val="80000"/>
              </a:lnSpc>
              <a:buFontTx/>
              <a:buNone/>
            </a:pPr>
            <a:r>
              <a:rPr lang="en-US" b="1" dirty="0" smtClean="0"/>
              <a:t>9.1.4.1 </a:t>
            </a:r>
            <a:r>
              <a:rPr lang="en-US" b="1" dirty="0" err="1" smtClean="0"/>
              <a:t>Subnetting</a:t>
            </a:r>
            <a:r>
              <a:rPr lang="en-US" b="1" dirty="0" smtClean="0"/>
              <a:t> based on Host Requirements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1"/>
          <p:cNvSpPr>
            <a:spLocks noGrp="1" noChangeArrowheads="1"/>
          </p:cNvSpPr>
          <p:nvPr>
            <p:ph type="sldNum" sz="quarter" idx="5"/>
          </p:nvPr>
        </p:nvSpPr>
        <p:spPr>
          <a:noFill/>
        </p:spPr>
        <p:txBody>
          <a:bodyPr/>
          <a:lstStyle/>
          <a:p>
            <a:fld id="{0EF97DA1-F155-4302-8744-6E136ACAB8E4}" type="slidenum">
              <a:rPr lang="en-US" smtClean="0"/>
              <a:pPr/>
              <a:t>39</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nSpc>
                <a:spcPct val="80000"/>
              </a:lnSpc>
              <a:buFontTx/>
              <a:buNone/>
            </a:pPr>
            <a:r>
              <a:rPr lang="en-US" b="1" dirty="0" smtClean="0"/>
              <a:t>9.1.4.1 </a:t>
            </a:r>
            <a:r>
              <a:rPr lang="en-US" b="1" dirty="0" smtClean="0">
                <a:cs typeface="Arial" charset="0"/>
              </a:rPr>
              <a:t>Traditional </a:t>
            </a:r>
            <a:r>
              <a:rPr lang="en-US" b="1" dirty="0" err="1" smtClean="0">
                <a:cs typeface="Arial" charset="0"/>
              </a:rPr>
              <a:t>Subnetting</a:t>
            </a:r>
            <a:r>
              <a:rPr lang="en-US" b="1" dirty="0" smtClean="0">
                <a:cs typeface="Arial" charset="0"/>
              </a:rPr>
              <a:t> Wastes Addresses</a:t>
            </a:r>
            <a:endParaRPr lang="en-US" b="1"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574A9B6-3F6D-3B47-A0D1-43AF6B391162}" type="slidenum">
              <a:rPr lang="en-US" sz="800"/>
              <a:pPr/>
              <a:t>4</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8.1.1.3  Converting a Binary Address to Decimal</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1"/>
          <p:cNvSpPr>
            <a:spLocks noGrp="1" noChangeArrowheads="1"/>
          </p:cNvSpPr>
          <p:nvPr>
            <p:ph type="sldNum" sz="quarter" idx="5"/>
          </p:nvPr>
        </p:nvSpPr>
        <p:spPr>
          <a:noFill/>
        </p:spPr>
        <p:txBody>
          <a:bodyPr/>
          <a:lstStyle/>
          <a:p>
            <a:fld id="{E413D2D7-8B37-4130-B208-6A17DB26FAC2}" type="slidenum">
              <a:rPr lang="en-US" smtClean="0"/>
              <a:pPr/>
              <a:t>40</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a:lnSpc>
                <a:spcPct val="80000"/>
              </a:lnSpc>
              <a:buFontTx/>
              <a:buNone/>
            </a:pPr>
            <a:r>
              <a:rPr lang="en-US" b="1" dirty="0" smtClean="0"/>
              <a:t>9.1.4.2</a:t>
            </a:r>
            <a:r>
              <a:rPr lang="en-US" b="1" dirty="0" smtClean="0">
                <a:cs typeface="Arial" charset="0"/>
              </a:rPr>
              <a:t> Variable Length Subnet Masks (VLSM) </a:t>
            </a:r>
            <a:endParaRPr lang="en-US" b="1"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p:cNvSpPr>
            <a:spLocks noGrp="1" noChangeArrowheads="1"/>
          </p:cNvSpPr>
          <p:nvPr>
            <p:ph type="sldNum" sz="quarter" idx="5"/>
          </p:nvPr>
        </p:nvSpPr>
        <p:spPr>
          <a:noFill/>
        </p:spPr>
        <p:txBody>
          <a:bodyPr/>
          <a:lstStyle/>
          <a:p>
            <a:fld id="{DDAC0D00-B420-4E24-B073-75DF0C946A66}" type="slidenum">
              <a:rPr lang="en-US" smtClean="0"/>
              <a:pPr/>
              <a:t>41</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a:lnSpc>
                <a:spcPct val="80000"/>
              </a:lnSpc>
              <a:buFontTx/>
              <a:buNone/>
            </a:pPr>
            <a:r>
              <a:rPr lang="en-US" b="1" dirty="0" smtClean="0"/>
              <a:t>9.1.5.3</a:t>
            </a:r>
            <a:r>
              <a:rPr lang="en-US" dirty="0" smtClean="0"/>
              <a:t> </a:t>
            </a:r>
            <a:r>
              <a:rPr lang="en-US" b="1" dirty="0" smtClean="0">
                <a:cs typeface="Arial" charset="0"/>
              </a:rPr>
              <a:t>Basic VLSM</a:t>
            </a:r>
            <a:endParaRPr lang="en-US" b="1"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1"/>
          <p:cNvSpPr>
            <a:spLocks noGrp="1" noChangeArrowheads="1"/>
          </p:cNvSpPr>
          <p:nvPr>
            <p:ph type="sldNum" sz="quarter" idx="5"/>
          </p:nvPr>
        </p:nvSpPr>
        <p:spPr>
          <a:noFill/>
        </p:spPr>
        <p:txBody>
          <a:bodyPr/>
          <a:lstStyle/>
          <a:p>
            <a:fld id="{6B071649-2A8B-4B53-B645-B7CC2A424641}" type="slidenum">
              <a:rPr lang="en-US" smtClean="0"/>
              <a:pPr/>
              <a:t>42</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a:lnSpc>
                <a:spcPct val="80000"/>
              </a:lnSpc>
              <a:buFontTx/>
              <a:buNone/>
            </a:pPr>
            <a:r>
              <a:rPr lang="en-US" b="1" dirty="0" smtClean="0"/>
              <a:t>9.1.5.4 </a:t>
            </a:r>
            <a:r>
              <a:rPr lang="en-US" b="1" dirty="0" smtClean="0">
                <a:cs typeface="Arial" charset="0"/>
              </a:rPr>
              <a:t>VLSM in Practice</a:t>
            </a:r>
            <a:endParaRPr lang="en-US" b="1"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p:cNvSpPr>
            <a:spLocks noGrp="1" noChangeArrowheads="1"/>
          </p:cNvSpPr>
          <p:nvPr>
            <p:ph type="sldNum" sz="quarter" idx="5"/>
          </p:nvPr>
        </p:nvSpPr>
        <p:spPr>
          <a:noFill/>
        </p:spPr>
        <p:txBody>
          <a:bodyPr/>
          <a:lstStyle/>
          <a:p>
            <a:fld id="{2882E92F-1292-44B4-80DE-6B4DB8324034}" type="slidenum">
              <a:rPr lang="en-US" smtClean="0"/>
              <a:pPr/>
              <a:t>43</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a:lnSpc>
                <a:spcPct val="80000"/>
              </a:lnSpc>
              <a:buFontTx/>
              <a:buNone/>
            </a:pPr>
            <a:r>
              <a:rPr lang="en-US" b="1" dirty="0" smtClean="0"/>
              <a:t>9.1.5.5 </a:t>
            </a:r>
            <a:r>
              <a:rPr lang="en-US" b="1" dirty="0" smtClean="0">
                <a:cs typeface="Arial" charset="0"/>
              </a:rPr>
              <a:t>VLSM Chart</a:t>
            </a:r>
            <a:endParaRPr lang="en-US" b="1"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1"/>
          <p:cNvSpPr>
            <a:spLocks noGrp="1" noChangeArrowheads="1"/>
          </p:cNvSpPr>
          <p:nvPr>
            <p:ph type="sldNum" sz="quarter" idx="5"/>
          </p:nvPr>
        </p:nvSpPr>
        <p:spPr>
          <a:noFill/>
        </p:spPr>
        <p:txBody>
          <a:bodyPr/>
          <a:lstStyle/>
          <a:p>
            <a:fld id="{A6E97A94-E527-46D1-9B9F-4EB54D5FFE21}" type="slidenum">
              <a:rPr lang="en-US" smtClean="0"/>
              <a:pPr/>
              <a:t>44</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a:lnSpc>
                <a:spcPct val="80000"/>
              </a:lnSpc>
              <a:buFontTx/>
              <a:buNone/>
            </a:pPr>
            <a:r>
              <a:rPr lang="en-US" b="1" dirty="0" smtClean="0"/>
              <a:t>9.2.1.1 Planning to Address the Network</a:t>
            </a:r>
          </a:p>
          <a:p>
            <a:pPr>
              <a:lnSpc>
                <a:spcPct val="80000"/>
              </a:lnSpc>
              <a:buFontTx/>
              <a:buNone/>
            </a:pPr>
            <a:r>
              <a:rPr lang="en-US" b="1" dirty="0" smtClean="0"/>
              <a:t>9.2.1.2 Assigning Addresses to Devices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F9034988-36DD-4D34-B1CE-37AB851117A5}" type="slidenum">
              <a:rPr lang="en-US" smtClean="0"/>
              <a:pPr/>
              <a:t>45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404813" y="4378325"/>
            <a:ext cx="6121400" cy="4252913"/>
          </a:xfrm>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sz="800" b="1" dirty="0" smtClean="0">
                <a:solidFill>
                  <a:schemeClr val="bg1"/>
                </a:solidFill>
                <a:cs typeface="Arial" charset="0"/>
              </a:rPr>
              <a:t>9.3  Design Considerations for IPv6</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sz="800" dirty="0" smtClean="0">
              <a:cs typeface="Arial" charset="0"/>
            </a:endParaRPr>
          </a:p>
          <a:p>
            <a:pPr>
              <a:buFontTx/>
              <a:buNone/>
            </a:pPr>
            <a:endParaRPr lang="en-GB" b="1"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p:cNvSpPr>
            <a:spLocks noGrp="1" noChangeArrowheads="1"/>
          </p:cNvSpPr>
          <p:nvPr>
            <p:ph type="sldNum" sz="quarter" idx="5"/>
          </p:nvPr>
        </p:nvSpPr>
        <p:spPr>
          <a:noFill/>
        </p:spPr>
        <p:txBody>
          <a:bodyPr/>
          <a:lstStyle/>
          <a:p>
            <a:fld id="{20EE4111-8177-4940-9890-2358BF84EB83}" type="slidenum">
              <a:rPr lang="en-US" smtClean="0"/>
              <a:pPr/>
              <a:t>46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lnSpc>
                <a:spcPct val="80000"/>
              </a:lnSpc>
              <a:buFontTx/>
              <a:buNone/>
            </a:pPr>
            <a:r>
              <a:rPr lang="en-US" b="1" dirty="0" smtClean="0"/>
              <a:t>9.3.1.1 </a:t>
            </a:r>
            <a:r>
              <a:rPr lang="en-US" b="1" dirty="0" err="1" smtClean="0"/>
              <a:t>Subnetting</a:t>
            </a:r>
            <a:r>
              <a:rPr lang="en-US" b="1" dirty="0" smtClean="0"/>
              <a:t> Using the Subnet ID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sldNum" sz="quarter" idx="5"/>
          </p:nvPr>
        </p:nvSpPr>
        <p:spPr>
          <a:noFill/>
        </p:spPr>
        <p:txBody>
          <a:bodyPr/>
          <a:lstStyle/>
          <a:p>
            <a:fld id="{4C33212F-3BA2-4C68-A516-846EA0D2FE8A}" type="slidenum">
              <a:rPr lang="en-US" smtClean="0"/>
              <a:pPr/>
              <a:t>47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a:lnSpc>
                <a:spcPct val="80000"/>
              </a:lnSpc>
              <a:buFontTx/>
              <a:buNone/>
            </a:pPr>
            <a:endParaRPr lang="en-US" b="1"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8.1.1.5  Converting from Decimal to Binary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5B83846-9024-7C4F-A163-5F8E27AA2519}" type="slidenum">
              <a:rPr lang="en-US" sz="800"/>
              <a:pPr/>
              <a:t>6</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8.1.1.6  Converting from Decimal to Binary (Cont.)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8CB8B7B-A862-E446-99E3-A3C8F6158C07}" type="slidenum">
              <a:rPr lang="en-US" sz="800"/>
              <a:pPr/>
              <a:t>7</a:t>
            </a:fld>
            <a:endParaRPr lang="en-US" sz="8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8.1.2.1  Network Portion and Host</a:t>
            </a:r>
            <a:r>
              <a:rPr lang="en-US" baseline="0" dirty="0" smtClean="0"/>
              <a:t> Portion of an IPv4 Address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DD0A88C-0B63-DF4B-BFCD-075DA185B799}" type="slidenum">
              <a:rPr lang="en-US" sz="800"/>
              <a:pPr/>
              <a:t>8</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8.1.2.5 and 8.1.2.6 Bitwise AND Operation/</a:t>
            </a:r>
            <a:r>
              <a:rPr lang="en-US" baseline="0" dirty="0" smtClean="0"/>
              <a:t>Importance of </a:t>
            </a:r>
            <a:r>
              <a:rPr lang="en-US" baseline="0" dirty="0" err="1" smtClean="0"/>
              <a:t>ANDing</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8CB8B7B-A862-E446-99E3-A3C8F6158C07}" type="slidenum">
              <a:rPr lang="en-US" sz="800"/>
              <a:pPr/>
              <a:t>9</a:t>
            </a:fld>
            <a:endParaRPr lang="en-US" sz="8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t>8.1.2.1  Network Portion and Host Portion of an IPv4 Address (cont.)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xmlns=""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xmlns=""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379492"/>
            <a:ext cx="8733677" cy="5086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xmlns=""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dirty="0">
                <a:latin typeface="Arial" charset="0"/>
              </a:rPr>
              <a:t/>
            </a:r>
            <a:br>
              <a:rPr lang="en-US" sz="2800" dirty="0">
                <a:latin typeface="Arial" charset="0"/>
              </a:rPr>
            </a:br>
            <a:r>
              <a:rPr lang="en-US" sz="2800" dirty="0" smtClean="0">
                <a:latin typeface="Arial" charset="0"/>
              </a:rPr>
              <a:t>IP Addressing</a:t>
            </a:r>
            <a:endParaRPr lang="en-US" sz="2800" dirty="0">
              <a:solidFill>
                <a:schemeClr val="folHlink"/>
              </a:solidFill>
              <a:latin typeface="Arial" charset="0"/>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71843" y="406821"/>
            <a:ext cx="8483685" cy="838200"/>
          </a:xfrm>
        </p:spPr>
        <p:txBody>
          <a:bodyPr/>
          <a:lstStyle/>
          <a:p>
            <a:pPr eaLnBrk="1" hangingPunct="1"/>
            <a:r>
              <a:rPr lang="en-US" sz="1800" dirty="0" smtClean="0">
                <a:latin typeface="Arial" charset="0"/>
              </a:rPr>
              <a:t>IPv4 Subnet Mask</a:t>
            </a:r>
            <a:br>
              <a:rPr lang="en-US" sz="1800" dirty="0" smtClean="0">
                <a:latin typeface="Arial" charset="0"/>
              </a:rPr>
            </a:br>
            <a:r>
              <a:rPr lang="en-US" dirty="0" smtClean="0">
                <a:latin typeface="Arial" charset="0"/>
              </a:rPr>
              <a:t>Examining the Prefix Length</a:t>
            </a:r>
            <a:endParaRPr lang="en-US"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0195" y="1291159"/>
            <a:ext cx="6586485" cy="53382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63283" y="452541"/>
            <a:ext cx="8483685" cy="838200"/>
          </a:xfrm>
        </p:spPr>
        <p:txBody>
          <a:bodyPr/>
          <a:lstStyle/>
          <a:p>
            <a:pPr eaLnBrk="1" hangingPunct="1"/>
            <a:r>
              <a:rPr lang="en-US" sz="1800" dirty="0" smtClean="0">
                <a:latin typeface="Arial" charset="0"/>
              </a:rPr>
              <a:t>IPv4 Subnet Mask</a:t>
            </a:r>
            <a:br>
              <a:rPr lang="en-US" sz="1800" dirty="0" smtClean="0">
                <a:latin typeface="Arial" charset="0"/>
              </a:rPr>
            </a:br>
            <a:r>
              <a:rPr lang="en-US" dirty="0" smtClean="0">
                <a:latin typeface="Arial" charset="0"/>
              </a:rPr>
              <a:t>Examining the Prefix Length (cont.)</a:t>
            </a:r>
            <a:endParaRPr lang="en-US" dirty="0">
              <a:latin typeface="Arial"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7635" y="1844041"/>
            <a:ext cx="6584003" cy="37490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65947207"/>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t="15755"/>
          <a:stretch/>
        </p:blipFill>
        <p:spPr bwMode="auto">
          <a:xfrm>
            <a:off x="640081" y="1142442"/>
            <a:ext cx="3810000" cy="2698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9697" name="Rectangle 2"/>
          <p:cNvSpPr>
            <a:spLocks noGrp="1" noChangeArrowheads="1"/>
          </p:cNvSpPr>
          <p:nvPr>
            <p:ph type="title"/>
          </p:nvPr>
        </p:nvSpPr>
        <p:spPr>
          <a:xfrm>
            <a:off x="371843" y="363912"/>
            <a:ext cx="8772157" cy="838200"/>
          </a:xfrm>
        </p:spPr>
        <p:txBody>
          <a:bodyPr/>
          <a:lstStyle/>
          <a:p>
            <a:pPr eaLnBrk="1" hangingPunct="1"/>
            <a:r>
              <a:rPr lang="en-US" sz="1800" dirty="0" smtClean="0">
                <a:latin typeface="Arial" charset="0"/>
              </a:rPr>
              <a:t>IPv4 Subnet Mask</a:t>
            </a:r>
            <a:r>
              <a:rPr lang="en-US" dirty="0">
                <a:latin typeface="Arial" charset="0"/>
              </a:rPr>
              <a:t/>
            </a:r>
            <a:br>
              <a:rPr lang="en-US" dirty="0">
                <a:latin typeface="Arial" charset="0"/>
              </a:rPr>
            </a:br>
            <a:r>
              <a:rPr lang="en-US" dirty="0" smtClean="0">
                <a:latin typeface="Arial" charset="0"/>
              </a:rPr>
              <a:t>IPv4 Network, Host, and Broadcast Address</a:t>
            </a:r>
            <a:endParaRPr lang="en-US" dirty="0">
              <a:latin typeface="Arial" charset="0"/>
            </a:endParaRPr>
          </a:p>
        </p:txBody>
      </p:sp>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764" t="5824"/>
          <a:stretch/>
        </p:blipFill>
        <p:spPr bwMode="auto">
          <a:xfrm>
            <a:off x="1614488" y="3905250"/>
            <a:ext cx="6356032" cy="2849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4114801" y="1981200"/>
            <a:ext cx="3215639" cy="424732"/>
          </a:xfrm>
          <a:prstGeom prst="rect">
            <a:avLst/>
          </a:prstGeom>
          <a:noFill/>
        </p:spPr>
        <p:txBody>
          <a:bodyPr wrap="square" rtlCol="0">
            <a:spAutoFit/>
          </a:bodyPr>
          <a:lstStyle/>
          <a:p>
            <a:r>
              <a:rPr lang="en-US" dirty="0" smtClean="0"/>
              <a:t>10.1.1.0/24</a:t>
            </a:r>
            <a:endParaRPr lang="en-US" dirty="0"/>
          </a:p>
        </p:txBody>
      </p:sp>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t="14376"/>
          <a:stretch/>
        </p:blipFill>
        <p:spPr bwMode="auto">
          <a:xfrm>
            <a:off x="799963" y="1249004"/>
            <a:ext cx="3945507" cy="28397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745" name="Rectangle 2"/>
          <p:cNvSpPr>
            <a:spLocks noGrp="1" noChangeArrowheads="1"/>
          </p:cNvSpPr>
          <p:nvPr>
            <p:ph type="title"/>
          </p:nvPr>
        </p:nvSpPr>
        <p:spPr>
          <a:xfrm>
            <a:off x="371843" y="410804"/>
            <a:ext cx="8772157" cy="838200"/>
          </a:xfrm>
        </p:spPr>
        <p:txBody>
          <a:bodyPr/>
          <a:lstStyle/>
          <a:p>
            <a:pPr eaLnBrk="1" hangingPunct="1"/>
            <a:r>
              <a:rPr lang="en-US" sz="1800" dirty="0" smtClean="0">
                <a:latin typeface="Arial" charset="0"/>
              </a:rPr>
              <a:t>IPv4 Subnet Mask</a:t>
            </a:r>
            <a:r>
              <a:rPr lang="en-US" sz="1600" dirty="0">
                <a:latin typeface="Arial" charset="0"/>
              </a:rPr>
              <a:t/>
            </a:r>
            <a:br>
              <a:rPr lang="en-US" sz="1600" dirty="0">
                <a:latin typeface="Arial" charset="0"/>
              </a:rPr>
            </a:br>
            <a:r>
              <a:rPr lang="en-US" dirty="0" smtClean="0">
                <a:latin typeface="Arial" charset="0"/>
              </a:rPr>
              <a:t>First Host and Last Host Addresses</a:t>
            </a:r>
            <a:endParaRPr lang="en-US" dirty="0">
              <a:latin typeface="Arial" charset="0"/>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25262" y="4119200"/>
            <a:ext cx="6885188" cy="22395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4257790" y="2161098"/>
            <a:ext cx="3215639" cy="424732"/>
          </a:xfrm>
          <a:prstGeom prst="rect">
            <a:avLst/>
          </a:prstGeom>
          <a:noFill/>
        </p:spPr>
        <p:txBody>
          <a:bodyPr wrap="square" rtlCol="0">
            <a:spAutoFit/>
          </a:bodyPr>
          <a:lstStyle/>
          <a:p>
            <a:r>
              <a:rPr lang="en-US" dirty="0" smtClean="0"/>
              <a:t>10.1.1.0/24</a:t>
            </a:r>
            <a:endParaRPr lang="en-US" dirty="0"/>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406810" y="394392"/>
            <a:ext cx="8772157" cy="838200"/>
          </a:xfrm>
        </p:spPr>
        <p:txBody>
          <a:bodyPr/>
          <a:lstStyle/>
          <a:p>
            <a:pPr eaLnBrk="1" hangingPunct="1"/>
            <a:r>
              <a:rPr lang="en-US" sz="1800" dirty="0" smtClean="0">
                <a:latin typeface="Arial" charset="0"/>
              </a:rPr>
              <a:t>IPv4 Unicast, Broadcast, and Multicast</a:t>
            </a:r>
            <a:br>
              <a:rPr lang="en-US" sz="1800" dirty="0" smtClean="0">
                <a:latin typeface="Arial" charset="0"/>
              </a:rPr>
            </a:br>
            <a:r>
              <a:rPr lang="en-US" dirty="0" smtClean="0">
                <a:latin typeface="Arial" charset="0"/>
              </a:rPr>
              <a:t>Assigning a Static IPv4 Address to a Host</a:t>
            </a:r>
            <a:endParaRPr lang="en-US" dirty="0">
              <a:latin typeface="Arial" charset="0"/>
            </a:endParaRPr>
          </a:p>
        </p:txBody>
      </p:sp>
      <p:sp>
        <p:nvSpPr>
          <p:cNvPr id="5" name="TextBox 4"/>
          <p:cNvSpPr txBox="1"/>
          <p:nvPr/>
        </p:nvSpPr>
        <p:spPr>
          <a:xfrm>
            <a:off x="541335" y="1675594"/>
            <a:ext cx="3590925" cy="341632"/>
          </a:xfrm>
          <a:prstGeom prst="rect">
            <a:avLst/>
          </a:prstGeom>
          <a:noFill/>
        </p:spPr>
        <p:txBody>
          <a:bodyPr wrap="square" rtlCol="0">
            <a:spAutoFit/>
          </a:bodyPr>
          <a:lstStyle/>
          <a:p>
            <a:r>
              <a:rPr lang="en-US" sz="1800" b="1" dirty="0" smtClean="0"/>
              <a:t>LAN Interface Properties</a:t>
            </a:r>
            <a:endParaRPr lang="en-US" sz="1800" b="1" dirty="0"/>
          </a:p>
        </p:txBody>
      </p:sp>
      <p:sp>
        <p:nvSpPr>
          <p:cNvPr id="6" name="TextBox 5"/>
          <p:cNvSpPr txBox="1"/>
          <p:nvPr/>
        </p:nvSpPr>
        <p:spPr>
          <a:xfrm>
            <a:off x="4586518" y="1679570"/>
            <a:ext cx="4267200" cy="341632"/>
          </a:xfrm>
          <a:prstGeom prst="rect">
            <a:avLst/>
          </a:prstGeom>
          <a:noFill/>
        </p:spPr>
        <p:txBody>
          <a:bodyPr wrap="square" rtlCol="0">
            <a:spAutoFit/>
          </a:bodyPr>
          <a:lstStyle/>
          <a:p>
            <a:r>
              <a:rPr lang="en-US" sz="1800" b="1" dirty="0" smtClean="0"/>
              <a:t>Configuring a Static IPv4 Address</a:t>
            </a:r>
            <a:endParaRPr lang="en-US" sz="1800" b="1"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6718"/>
          <a:stretch/>
        </p:blipFill>
        <p:spPr bwMode="auto">
          <a:xfrm>
            <a:off x="541334" y="1975877"/>
            <a:ext cx="3742567" cy="48876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23177" y="1975877"/>
            <a:ext cx="4449626" cy="48194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083937679"/>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371843" y="424872"/>
            <a:ext cx="8772157" cy="838200"/>
          </a:xfrm>
        </p:spPr>
        <p:txBody>
          <a:bodyPr/>
          <a:lstStyle/>
          <a:p>
            <a:pPr eaLnBrk="1" hangingPunct="1"/>
            <a:r>
              <a:rPr lang="en-US" sz="1800" dirty="0" smtClean="0">
                <a:latin typeface="Arial" charset="0"/>
              </a:rPr>
              <a:t>IPv4 Unicast, Broadcast, and Multicast</a:t>
            </a:r>
            <a:br>
              <a:rPr lang="en-US" sz="1800" dirty="0" smtClean="0">
                <a:latin typeface="Arial" charset="0"/>
              </a:rPr>
            </a:br>
            <a:r>
              <a:rPr lang="en-US" sz="2800" dirty="0" smtClean="0">
                <a:latin typeface="Arial" charset="0"/>
              </a:rPr>
              <a:t>Assigning a Dynamic IPv4 Address to a Host</a:t>
            </a:r>
            <a:endParaRPr lang="en-US" sz="2800" dirty="0">
              <a:latin typeface="Arial" charset="0"/>
            </a:endParaRPr>
          </a:p>
        </p:txBody>
      </p:sp>
      <p:sp>
        <p:nvSpPr>
          <p:cNvPr id="3" name="TextBox 2"/>
          <p:cNvSpPr txBox="1"/>
          <p:nvPr/>
        </p:nvSpPr>
        <p:spPr>
          <a:xfrm>
            <a:off x="522514" y="5152571"/>
            <a:ext cx="8244115" cy="923330"/>
          </a:xfrm>
          <a:prstGeom prst="rect">
            <a:avLst/>
          </a:prstGeom>
          <a:noFill/>
        </p:spPr>
        <p:txBody>
          <a:bodyPr wrap="square" rtlCol="0">
            <a:spAutoFit/>
          </a:bodyPr>
          <a:lstStyle/>
          <a:p>
            <a:pPr algn="l"/>
            <a:r>
              <a:rPr lang="en-US" sz="2000" dirty="0"/>
              <a:t>DHCP </a:t>
            </a:r>
            <a:r>
              <a:rPr lang="en-US" sz="2000" dirty="0" smtClean="0"/>
              <a:t>– The preferred </a:t>
            </a:r>
            <a:r>
              <a:rPr lang="en-US" sz="2000" dirty="0"/>
              <a:t>method of </a:t>
            </a:r>
            <a:r>
              <a:rPr lang="en-US" sz="2000" dirty="0" smtClean="0"/>
              <a:t>assigning IPv4 </a:t>
            </a:r>
            <a:r>
              <a:rPr lang="en-US" sz="2000" dirty="0"/>
              <a:t>addresses to hosts on large </a:t>
            </a:r>
            <a:r>
              <a:rPr lang="en-US" sz="2000" dirty="0" smtClean="0"/>
              <a:t>networks because it reduces </a:t>
            </a:r>
            <a:r>
              <a:rPr lang="en-US" sz="2000" dirty="0"/>
              <a:t>the burden on network support staff and virtually eliminates entry </a:t>
            </a:r>
            <a:r>
              <a:rPr lang="en-US" sz="2000" dirty="0" smtClean="0"/>
              <a:t>errors.</a:t>
            </a:r>
            <a:endParaRPr lang="en-US" sz="2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3410" y="1447347"/>
            <a:ext cx="3943335" cy="34883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190545" y="1447347"/>
            <a:ext cx="4772025" cy="2790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Box 10"/>
          <p:cNvSpPr txBox="1"/>
          <p:nvPr/>
        </p:nvSpPr>
        <p:spPr>
          <a:xfrm>
            <a:off x="5139691" y="3527368"/>
            <a:ext cx="2641600" cy="424732"/>
          </a:xfrm>
          <a:prstGeom prst="rect">
            <a:avLst/>
          </a:prstGeom>
          <a:noFill/>
          <a:ln>
            <a:solidFill>
              <a:schemeClr val="bg1"/>
            </a:solidFill>
          </a:ln>
        </p:spPr>
        <p:txBody>
          <a:bodyPr wrap="square" rtlCol="0">
            <a:spAutoFit/>
          </a:bodyPr>
          <a:lstStyle/>
          <a:p>
            <a:r>
              <a:rPr lang="en-US" dirty="0" smtClean="0">
                <a:solidFill>
                  <a:schemeClr val="bg1"/>
                </a:solidFill>
              </a:rPr>
              <a:t>Verification</a:t>
            </a:r>
            <a:endParaRPr lang="en-US" dirty="0">
              <a:solidFill>
                <a:schemeClr val="bg1"/>
              </a:solidFill>
            </a:endParaRPr>
          </a:p>
        </p:txBody>
      </p:sp>
    </p:spTree>
    <p:extLst>
      <p:ext uri="{BB962C8B-B14F-4D97-AF65-F5344CB8AC3E}">
        <p14:creationId xmlns:p14="http://schemas.microsoft.com/office/powerpoint/2010/main" xmlns="" val="312423501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310883" y="409632"/>
            <a:ext cx="8772157" cy="838200"/>
          </a:xfrm>
        </p:spPr>
        <p:txBody>
          <a:bodyPr/>
          <a:lstStyle/>
          <a:p>
            <a:pPr eaLnBrk="1" hangingPunct="1"/>
            <a:r>
              <a:rPr lang="en-US" sz="1800" dirty="0" smtClean="0">
                <a:latin typeface="Arial" charset="0"/>
              </a:rPr>
              <a:t>IPv4 Unicast, Broadcast, and Multicast</a:t>
            </a:r>
            <a:br>
              <a:rPr lang="en-US" sz="1800" dirty="0" smtClean="0">
                <a:latin typeface="Arial" charset="0"/>
              </a:rPr>
            </a:br>
            <a:r>
              <a:rPr lang="en-US" sz="2800" dirty="0" smtClean="0">
                <a:latin typeface="Arial" charset="0"/>
              </a:rPr>
              <a:t>Unicast Transmission</a:t>
            </a:r>
            <a:endParaRPr lang="en-US" sz="2800" dirty="0">
              <a:latin typeface="Arial" charset="0"/>
            </a:endParaRPr>
          </a:p>
        </p:txBody>
      </p:sp>
      <p:sp>
        <p:nvSpPr>
          <p:cNvPr id="4" name="Rectangle 3"/>
          <p:cNvSpPr/>
          <p:nvPr/>
        </p:nvSpPr>
        <p:spPr>
          <a:xfrm>
            <a:off x="326571" y="2327425"/>
            <a:ext cx="2988129" cy="1200329"/>
          </a:xfrm>
          <a:prstGeom prst="rect">
            <a:avLst/>
          </a:prstGeom>
        </p:spPr>
        <p:txBody>
          <a:bodyPr wrap="square">
            <a:spAutoFit/>
          </a:bodyPr>
          <a:lstStyle/>
          <a:p>
            <a:pPr algn="l"/>
            <a:r>
              <a:rPr lang="en-US" sz="2000" b="1" dirty="0" smtClean="0"/>
              <a:t>#1 Unicast</a:t>
            </a:r>
            <a:r>
              <a:rPr lang="en-US" sz="2000" dirty="0"/>
              <a:t> – the process of sending a packet from one host to an individual host</a:t>
            </a:r>
            <a:r>
              <a:rPr lang="en-US" sz="2000" dirty="0" smtClean="0"/>
              <a:t>.</a:t>
            </a:r>
            <a:endParaRPr lang="en-US" sz="2000" dirty="0"/>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3586464" y="2234613"/>
            <a:ext cx="5171999" cy="4056265"/>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cxnSp>
        <p:nvCxnSpPr>
          <p:cNvPr id="10" name="Straight Arrow Connector 9"/>
          <p:cNvCxnSpPr/>
          <p:nvPr/>
        </p:nvCxnSpPr>
        <p:spPr bwMode="auto">
          <a:xfrm flipV="1">
            <a:off x="4437741" y="4145280"/>
            <a:ext cx="1140099" cy="58079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6984997" y="4127977"/>
            <a:ext cx="885371" cy="595086"/>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3" name="TextBox 12"/>
          <p:cNvSpPr txBox="1"/>
          <p:nvPr/>
        </p:nvSpPr>
        <p:spPr>
          <a:xfrm>
            <a:off x="306158" y="1422561"/>
            <a:ext cx="8715921" cy="646331"/>
          </a:xfrm>
          <a:prstGeom prst="rect">
            <a:avLst/>
          </a:prstGeom>
          <a:noFill/>
        </p:spPr>
        <p:txBody>
          <a:bodyPr wrap="square" rtlCol="0">
            <a:spAutoFit/>
          </a:bodyPr>
          <a:lstStyle/>
          <a:p>
            <a:pPr algn="l"/>
            <a:r>
              <a:rPr lang="en-US" sz="2000" dirty="0"/>
              <a:t>In an IPv4 network, the hosts can communicate one of three different </a:t>
            </a:r>
            <a:r>
              <a:rPr lang="en-US" sz="2000" dirty="0" smtClean="0"/>
              <a:t>ways:</a:t>
            </a:r>
          </a:p>
          <a:p>
            <a:pPr algn="l"/>
            <a:r>
              <a:rPr lang="en-US" sz="2000" b="1" dirty="0"/>
              <a:t>Unicast</a:t>
            </a:r>
            <a:r>
              <a:rPr lang="en-US" sz="2000" dirty="0"/>
              <a:t>, Broadcast, and Multicast</a:t>
            </a:r>
          </a:p>
        </p:txBody>
      </p:sp>
    </p:spTree>
    <p:extLst>
      <p:ext uri="{BB962C8B-B14F-4D97-AF65-F5344CB8AC3E}">
        <p14:creationId xmlns:p14="http://schemas.microsoft.com/office/powerpoint/2010/main" xmlns="" val="1020686650"/>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345697" y="394392"/>
            <a:ext cx="8772157" cy="838200"/>
          </a:xfrm>
        </p:spPr>
        <p:txBody>
          <a:bodyPr/>
          <a:lstStyle/>
          <a:p>
            <a:pPr eaLnBrk="1" hangingPunct="1"/>
            <a:r>
              <a:rPr lang="en-US" sz="1800" dirty="0" smtClean="0">
                <a:latin typeface="Arial" charset="0"/>
              </a:rPr>
              <a:t>IPv4 Unicast, Broadcast, and Multicast</a:t>
            </a:r>
            <a:br>
              <a:rPr lang="en-US" sz="1800" dirty="0" smtClean="0">
                <a:latin typeface="Arial" charset="0"/>
              </a:rPr>
            </a:br>
            <a:r>
              <a:rPr lang="en-US" dirty="0" smtClean="0">
                <a:latin typeface="Arial" charset="0"/>
              </a:rPr>
              <a:t>Broadcast Transmission</a:t>
            </a:r>
            <a:endParaRPr lang="en-US" dirty="0">
              <a:latin typeface="Arial" charset="0"/>
            </a:endParaRPr>
          </a:p>
        </p:txBody>
      </p:sp>
      <p:sp>
        <p:nvSpPr>
          <p:cNvPr id="2" name="Content Placeholder 1"/>
          <p:cNvSpPr>
            <a:spLocks noGrp="1"/>
          </p:cNvSpPr>
          <p:nvPr>
            <p:ph idx="1"/>
          </p:nvPr>
        </p:nvSpPr>
        <p:spPr>
          <a:xfrm>
            <a:off x="410324" y="1357275"/>
            <a:ext cx="8364548" cy="1013187"/>
          </a:xfrm>
        </p:spPr>
        <p:txBody>
          <a:bodyPr/>
          <a:lstStyle/>
          <a:p>
            <a:pPr marL="0" indent="0">
              <a:buNone/>
            </a:pPr>
            <a:r>
              <a:rPr lang="en-US" sz="2000" dirty="0"/>
              <a:t>In an IPv4 network, the hosts can communicate one of three different ways</a:t>
            </a:r>
            <a:r>
              <a:rPr lang="en-US" sz="2000" dirty="0" smtClean="0"/>
              <a:t>: Unicast, </a:t>
            </a:r>
            <a:r>
              <a:rPr lang="en-US" sz="2000" b="1" dirty="0" smtClean="0"/>
              <a:t>Broadcast</a:t>
            </a:r>
            <a:r>
              <a:rPr lang="en-US" sz="2000" dirty="0" smtClean="0"/>
              <a:t>, and Multicast.</a:t>
            </a:r>
          </a:p>
          <a:p>
            <a:pPr marL="0" indent="0">
              <a:buNone/>
            </a:pPr>
            <a:endParaRPr lang="en-US" sz="2000" dirty="0" smtClean="0"/>
          </a:p>
          <a:p>
            <a:pPr marL="0" indent="0">
              <a:buNone/>
            </a:pPr>
            <a:endParaRPr lang="en-US" sz="2000" dirty="0"/>
          </a:p>
        </p:txBody>
      </p:sp>
      <p:cxnSp>
        <p:nvCxnSpPr>
          <p:cNvPr id="6" name="Straight Arrow Connector 5"/>
          <p:cNvCxnSpPr/>
          <p:nvPr/>
        </p:nvCxnSpPr>
        <p:spPr bwMode="auto">
          <a:xfrm>
            <a:off x="3868057" y="4009578"/>
            <a:ext cx="1103085" cy="88537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8" name="Straight Arrow Connector 7"/>
          <p:cNvCxnSpPr/>
          <p:nvPr/>
        </p:nvCxnSpPr>
        <p:spPr bwMode="auto">
          <a:xfrm>
            <a:off x="3708400" y="4355736"/>
            <a:ext cx="449943" cy="1242887"/>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4" name="Rectangle 13"/>
          <p:cNvSpPr/>
          <p:nvPr/>
        </p:nvSpPr>
        <p:spPr>
          <a:xfrm>
            <a:off x="482858" y="3786663"/>
            <a:ext cx="2286000" cy="923330"/>
          </a:xfrm>
          <a:prstGeom prst="rect">
            <a:avLst/>
          </a:prstGeom>
        </p:spPr>
        <p:txBody>
          <a:bodyPr wrap="square">
            <a:spAutoFit/>
          </a:bodyPr>
          <a:lstStyle/>
          <a:p>
            <a:pPr algn="l"/>
            <a:r>
              <a:rPr lang="en-US" sz="2000" b="1" dirty="0" smtClean="0"/>
              <a:t>NOTE</a:t>
            </a:r>
            <a:r>
              <a:rPr lang="en-US" sz="2000" dirty="0" smtClean="0"/>
              <a:t>: Routers </a:t>
            </a:r>
            <a:r>
              <a:rPr lang="en-US" sz="2000" dirty="0"/>
              <a:t>do not forward a limited </a:t>
            </a:r>
            <a:r>
              <a:rPr lang="en-US" sz="2000" dirty="0" smtClean="0"/>
              <a:t>broadcast!</a:t>
            </a:r>
            <a:endParaRPr lang="en-US" sz="2000" dirty="0"/>
          </a:p>
        </p:txBody>
      </p:sp>
      <p:sp>
        <p:nvSpPr>
          <p:cNvPr id="15" name="Rectangle 14"/>
          <p:cNvSpPr/>
          <p:nvPr/>
        </p:nvSpPr>
        <p:spPr>
          <a:xfrm>
            <a:off x="5660570" y="2778044"/>
            <a:ext cx="3483429" cy="2086725"/>
          </a:xfrm>
          <a:prstGeom prst="rect">
            <a:avLst/>
          </a:prstGeom>
        </p:spPr>
        <p:txBody>
          <a:bodyPr wrap="square">
            <a:spAutoFit/>
          </a:bodyPr>
          <a:lstStyle/>
          <a:p>
            <a:pPr algn="l"/>
            <a:r>
              <a:rPr lang="en-US" dirty="0" smtClean="0"/>
              <a:t>Directed broadcast</a:t>
            </a:r>
          </a:p>
          <a:p>
            <a:pPr marL="342900" indent="-342900" algn="l">
              <a:buFont typeface="Arial" pitchFamily="34" charset="0"/>
              <a:buChar char="•"/>
            </a:pPr>
            <a:r>
              <a:rPr lang="en-US" dirty="0"/>
              <a:t>D</a:t>
            </a:r>
            <a:r>
              <a:rPr lang="en-US" dirty="0" smtClean="0"/>
              <a:t>estination 172.16.4.255 </a:t>
            </a:r>
          </a:p>
          <a:p>
            <a:pPr marL="342900" indent="-342900" algn="l">
              <a:buFont typeface="Arial" pitchFamily="34" charset="0"/>
              <a:buChar char="•"/>
            </a:pPr>
            <a:r>
              <a:rPr lang="en-US" dirty="0" smtClean="0"/>
              <a:t>Hosts within the 172.16.4.0/24 network</a:t>
            </a:r>
            <a:endParaRPr lang="en-US"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99266" y="2340107"/>
            <a:ext cx="5175605" cy="4003172"/>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cxnSp>
        <p:nvCxnSpPr>
          <p:cNvPr id="12" name="Straight Arrow Connector 11"/>
          <p:cNvCxnSpPr/>
          <p:nvPr/>
        </p:nvCxnSpPr>
        <p:spPr bwMode="auto">
          <a:xfrm>
            <a:off x="6939735" y="4121083"/>
            <a:ext cx="1106712" cy="715597"/>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a:off x="6711136" y="4341693"/>
            <a:ext cx="457198" cy="1165703"/>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6" name="Straight Arrow Connector 15"/>
          <p:cNvCxnSpPr/>
          <p:nvPr/>
        </p:nvCxnSpPr>
        <p:spPr bwMode="auto">
          <a:xfrm flipH="1">
            <a:off x="5954840" y="4585739"/>
            <a:ext cx="349896" cy="921657"/>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301764" y="4002109"/>
            <a:ext cx="1480458" cy="78377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3" name="Rectangle 2"/>
          <p:cNvSpPr/>
          <p:nvPr/>
        </p:nvSpPr>
        <p:spPr>
          <a:xfrm>
            <a:off x="441961" y="2340107"/>
            <a:ext cx="2956560" cy="1200329"/>
          </a:xfrm>
          <a:prstGeom prst="rect">
            <a:avLst/>
          </a:prstGeom>
        </p:spPr>
        <p:txBody>
          <a:bodyPr wrap="square">
            <a:spAutoFit/>
          </a:bodyPr>
          <a:lstStyle/>
          <a:p>
            <a:pPr marL="0" indent="0" algn="l">
              <a:buNone/>
            </a:pPr>
            <a:r>
              <a:rPr lang="en-US" sz="2000" b="1" dirty="0" smtClean="0"/>
              <a:t>#2 Broadcast</a:t>
            </a:r>
            <a:r>
              <a:rPr lang="en-US" sz="2000" dirty="0"/>
              <a:t> – the process of sending a packet from one host to all hosts in the </a:t>
            </a:r>
            <a:r>
              <a:rPr lang="en-US" sz="2000" dirty="0" smtClean="0"/>
              <a:t>network. </a:t>
            </a:r>
            <a:endParaRPr lang="en-US" sz="2000" dirty="0"/>
          </a:p>
        </p:txBody>
      </p:sp>
      <p:sp>
        <p:nvSpPr>
          <p:cNvPr id="4" name="Rectangle 3"/>
          <p:cNvSpPr/>
          <p:nvPr/>
        </p:nvSpPr>
        <p:spPr>
          <a:xfrm>
            <a:off x="467617" y="4979306"/>
            <a:ext cx="3068064" cy="1477328"/>
          </a:xfrm>
          <a:prstGeom prst="rect">
            <a:avLst/>
          </a:prstGeom>
        </p:spPr>
        <p:txBody>
          <a:bodyPr wrap="square">
            <a:spAutoFit/>
          </a:bodyPr>
          <a:lstStyle/>
          <a:p>
            <a:pPr algn="l"/>
            <a:r>
              <a:rPr lang="en-US" sz="2000" b="1" dirty="0"/>
              <a:t>Directed broadcast</a:t>
            </a:r>
          </a:p>
          <a:p>
            <a:pPr marL="342900" indent="-342900" algn="l">
              <a:buFont typeface="Wingdings" panose="05000000000000000000" pitchFamily="2" charset="2"/>
              <a:buChar char="§"/>
            </a:pPr>
            <a:r>
              <a:rPr lang="en-US" sz="2000" dirty="0"/>
              <a:t>Destination 172.16.4.255 </a:t>
            </a:r>
          </a:p>
          <a:p>
            <a:pPr marL="342900" indent="-342900" algn="l">
              <a:buFont typeface="Wingdings" panose="05000000000000000000" pitchFamily="2" charset="2"/>
              <a:buChar char="§"/>
            </a:pPr>
            <a:r>
              <a:rPr lang="en-US" sz="2000" dirty="0"/>
              <a:t>Hosts within the 172.16.4.0/24 network</a:t>
            </a:r>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341363" y="348672"/>
            <a:ext cx="8772157" cy="838200"/>
          </a:xfrm>
        </p:spPr>
        <p:txBody>
          <a:bodyPr/>
          <a:lstStyle/>
          <a:p>
            <a:pPr eaLnBrk="1" hangingPunct="1"/>
            <a:r>
              <a:rPr lang="en-US" sz="1800" dirty="0" smtClean="0">
                <a:latin typeface="Arial" charset="0"/>
              </a:rPr>
              <a:t>IPv4 Unicast, Broadcast, and Multicast</a:t>
            </a:r>
            <a:br>
              <a:rPr lang="en-US" sz="1800" dirty="0" smtClean="0">
                <a:latin typeface="Arial" charset="0"/>
              </a:rPr>
            </a:br>
            <a:r>
              <a:rPr lang="en-US" dirty="0" err="1" smtClean="0">
                <a:latin typeface="Arial" charset="0"/>
              </a:rPr>
              <a:t>Multicast</a:t>
            </a:r>
            <a:r>
              <a:rPr lang="en-US" dirty="0" smtClean="0">
                <a:latin typeface="Arial" charset="0"/>
              </a:rPr>
              <a:t> Transmission</a:t>
            </a:r>
            <a:endParaRPr lang="en-US" dirty="0">
              <a:latin typeface="Arial" charset="0"/>
            </a:endParaRPr>
          </a:p>
        </p:txBody>
      </p:sp>
      <p:sp>
        <p:nvSpPr>
          <p:cNvPr id="2" name="Content Placeholder 1"/>
          <p:cNvSpPr>
            <a:spLocks noGrp="1"/>
          </p:cNvSpPr>
          <p:nvPr>
            <p:ph idx="1"/>
          </p:nvPr>
        </p:nvSpPr>
        <p:spPr>
          <a:xfrm>
            <a:off x="365760" y="2133599"/>
            <a:ext cx="8507003" cy="4983999"/>
          </a:xfrm>
        </p:spPr>
        <p:txBody>
          <a:bodyPr/>
          <a:lstStyle/>
          <a:p>
            <a:pPr marL="0" indent="0">
              <a:buNone/>
              <a:tabLst>
                <a:tab pos="228600" algn="l"/>
                <a:tab pos="350838" algn="l"/>
              </a:tabLst>
            </a:pPr>
            <a:r>
              <a:rPr lang="en-US" sz="2000" b="1" dirty="0" smtClean="0"/>
              <a:t>#3 Multicast</a:t>
            </a:r>
            <a:r>
              <a:rPr lang="en-US" sz="2000" dirty="0"/>
              <a:t> – The process of sending a packet from one host to </a:t>
            </a:r>
            <a:r>
              <a:rPr lang="en-US" sz="2000" dirty="0" smtClean="0"/>
              <a:t>a selected </a:t>
            </a:r>
            <a:r>
              <a:rPr lang="en-US" sz="2000" dirty="0"/>
              <a:t>group of hosts, possibly in different networks</a:t>
            </a:r>
            <a:r>
              <a:rPr lang="en-US" dirty="0"/>
              <a:t>.</a:t>
            </a:r>
          </a:p>
          <a:p>
            <a:pPr marL="228600" indent="-228600">
              <a:buFont typeface="Wingdings" pitchFamily="2" charset="2"/>
              <a:buChar char="§"/>
            </a:pPr>
            <a:r>
              <a:rPr lang="en-US" sz="2000" dirty="0" smtClean="0"/>
              <a:t>Reserved </a:t>
            </a:r>
            <a:r>
              <a:rPr lang="en-US" sz="2000" dirty="0"/>
              <a:t>for addressing multicast groups – </a:t>
            </a:r>
            <a:r>
              <a:rPr lang="en-US" sz="2000" dirty="0">
                <a:solidFill>
                  <a:srgbClr val="FF0000"/>
                </a:solidFill>
              </a:rPr>
              <a:t>224.0.0.0 to 239.255.255.255. </a:t>
            </a:r>
          </a:p>
          <a:p>
            <a:pPr marL="228600" indent="-228600">
              <a:buFont typeface="Wingdings" pitchFamily="2" charset="2"/>
              <a:buChar char="§"/>
            </a:pPr>
            <a:r>
              <a:rPr lang="en-US" sz="2000" dirty="0"/>
              <a:t>Link local –  224.0.0.0 to 224.0.0.255 (Example: routing information exchanged by routing protocols</a:t>
            </a:r>
            <a:r>
              <a:rPr lang="en-US" sz="2000" dirty="0" smtClean="0"/>
              <a:t>)</a:t>
            </a:r>
            <a:endParaRPr lang="en-US" dirty="0" smtClean="0"/>
          </a:p>
          <a:p>
            <a:pPr marL="0" indent="0">
              <a:buNone/>
            </a:pPr>
            <a:endParaRPr lang="en-US" dirty="0"/>
          </a:p>
        </p:txBody>
      </p:sp>
      <p:sp>
        <p:nvSpPr>
          <p:cNvPr id="3" name="Rectangle 2"/>
          <p:cNvSpPr/>
          <p:nvPr/>
        </p:nvSpPr>
        <p:spPr>
          <a:xfrm>
            <a:off x="365760" y="1301424"/>
            <a:ext cx="8671560" cy="646331"/>
          </a:xfrm>
          <a:prstGeom prst="rect">
            <a:avLst/>
          </a:prstGeom>
        </p:spPr>
        <p:txBody>
          <a:bodyPr wrap="square">
            <a:spAutoFit/>
          </a:bodyPr>
          <a:lstStyle/>
          <a:p>
            <a:pPr marL="0" indent="0" algn="l">
              <a:buNone/>
            </a:pPr>
            <a:r>
              <a:rPr lang="en-US" sz="2000" dirty="0"/>
              <a:t>In an IPv4 network, the hosts can communicate one of three different ways: Unicast, Broadcast, and </a:t>
            </a:r>
            <a:r>
              <a:rPr lang="en-US" sz="2000" b="1" dirty="0"/>
              <a:t>Multicast.</a:t>
            </a:r>
          </a:p>
        </p:txBody>
      </p:sp>
    </p:spTree>
    <p:extLst>
      <p:ext uri="{BB962C8B-B14F-4D97-AF65-F5344CB8AC3E}">
        <p14:creationId xmlns:p14="http://schemas.microsoft.com/office/powerpoint/2010/main" xmlns="" val="3037599730"/>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87083" y="394392"/>
            <a:ext cx="8772157" cy="838200"/>
          </a:xfrm>
        </p:spPr>
        <p:txBody>
          <a:bodyPr/>
          <a:lstStyle/>
          <a:p>
            <a:pPr eaLnBrk="1" hangingPunct="1"/>
            <a:r>
              <a:rPr lang="en-US" sz="1800" dirty="0" smtClean="0">
                <a:latin typeface="Arial" charset="0"/>
              </a:rPr>
              <a:t>Types of IPv4 Address</a:t>
            </a:r>
            <a:r>
              <a:rPr lang="en-US" dirty="0">
                <a:latin typeface="Arial" charset="0"/>
              </a:rPr>
              <a:t/>
            </a:r>
            <a:br>
              <a:rPr lang="en-US" dirty="0">
                <a:latin typeface="Arial" charset="0"/>
              </a:rPr>
            </a:br>
            <a:r>
              <a:rPr lang="en-US" dirty="0" smtClean="0">
                <a:latin typeface="Arial" charset="0"/>
              </a:rPr>
              <a:t>Public and Private IPv4 Addresses</a:t>
            </a:r>
            <a:endParaRPr lang="en-US" dirty="0">
              <a:latin typeface="Arial" charset="0"/>
            </a:endParaRPr>
          </a:p>
        </p:txBody>
      </p:sp>
      <p:sp>
        <p:nvSpPr>
          <p:cNvPr id="2" name="Content Placeholder 1"/>
          <p:cNvSpPr>
            <a:spLocks noGrp="1"/>
          </p:cNvSpPr>
          <p:nvPr>
            <p:ph idx="1"/>
          </p:nvPr>
        </p:nvSpPr>
        <p:spPr>
          <a:xfrm>
            <a:off x="438323" y="1470932"/>
            <a:ext cx="8382251" cy="5086416"/>
          </a:xfrm>
        </p:spPr>
        <p:txBody>
          <a:bodyPr/>
          <a:lstStyle/>
          <a:p>
            <a:pPr marL="0" indent="0">
              <a:buNone/>
            </a:pPr>
            <a:r>
              <a:rPr lang="en-US" sz="2000" b="1" dirty="0">
                <a:solidFill>
                  <a:srgbClr val="FF0000"/>
                </a:solidFill>
              </a:rPr>
              <a:t>P</a:t>
            </a:r>
            <a:r>
              <a:rPr lang="en-US" sz="2000" b="1" dirty="0" smtClean="0">
                <a:solidFill>
                  <a:srgbClr val="FF0000"/>
                </a:solidFill>
              </a:rPr>
              <a:t>rivate </a:t>
            </a:r>
            <a:r>
              <a:rPr lang="en-US" sz="2000" b="1" dirty="0">
                <a:solidFill>
                  <a:srgbClr val="FF0000"/>
                </a:solidFill>
              </a:rPr>
              <a:t>address </a:t>
            </a:r>
            <a:r>
              <a:rPr lang="en-US" sz="2000" b="1" dirty="0"/>
              <a:t>blocks are:</a:t>
            </a:r>
          </a:p>
          <a:p>
            <a:r>
              <a:rPr lang="en-US" sz="2000" dirty="0" smtClean="0"/>
              <a:t>Hosts that do not require access to the Internet can use private addresses</a:t>
            </a:r>
          </a:p>
          <a:p>
            <a:pPr marL="685800" lvl="1" indent="-228600">
              <a:buFont typeface="Wingdings" panose="05000000000000000000" pitchFamily="2" charset="2"/>
              <a:buChar char="§"/>
            </a:pPr>
            <a:r>
              <a:rPr lang="en-US" dirty="0" smtClean="0">
                <a:solidFill>
                  <a:srgbClr val="FF0000"/>
                </a:solidFill>
              </a:rPr>
              <a:t>10</a:t>
            </a:r>
            <a:r>
              <a:rPr lang="en-US" dirty="0" smtClean="0"/>
              <a:t>.0.0.0 </a:t>
            </a:r>
            <a:r>
              <a:rPr lang="en-US" dirty="0"/>
              <a:t>to 10.255.255.255 (10.0.0.0/8)</a:t>
            </a:r>
          </a:p>
          <a:p>
            <a:pPr marL="685800" lvl="1" indent="-228600">
              <a:buFont typeface="Wingdings" panose="05000000000000000000" pitchFamily="2" charset="2"/>
              <a:buChar char="§"/>
            </a:pPr>
            <a:r>
              <a:rPr lang="en-US" dirty="0">
                <a:solidFill>
                  <a:srgbClr val="FF0000"/>
                </a:solidFill>
              </a:rPr>
              <a:t>172.16</a:t>
            </a:r>
            <a:r>
              <a:rPr lang="en-US" dirty="0"/>
              <a:t>.0.0 to </a:t>
            </a:r>
            <a:r>
              <a:rPr lang="en-US" dirty="0">
                <a:solidFill>
                  <a:srgbClr val="FF0000"/>
                </a:solidFill>
              </a:rPr>
              <a:t>172.31</a:t>
            </a:r>
            <a:r>
              <a:rPr lang="en-US" dirty="0"/>
              <a:t>.255.255 (172.16.0.0/12)</a:t>
            </a:r>
          </a:p>
          <a:p>
            <a:pPr marL="685800" lvl="1" indent="-228600">
              <a:buFont typeface="Wingdings" panose="05000000000000000000" pitchFamily="2" charset="2"/>
              <a:buChar char="§"/>
            </a:pPr>
            <a:r>
              <a:rPr lang="en-US" dirty="0">
                <a:solidFill>
                  <a:srgbClr val="FF0000"/>
                </a:solidFill>
              </a:rPr>
              <a:t>192.168</a:t>
            </a:r>
            <a:r>
              <a:rPr lang="en-US" dirty="0"/>
              <a:t>.0.0 to 192.168.255.255 (192.168.0.0/16</a:t>
            </a:r>
            <a:r>
              <a:rPr lang="en-US" dirty="0" smtClean="0"/>
              <a:t>)</a:t>
            </a:r>
          </a:p>
          <a:p>
            <a:pPr marL="457200" lvl="1" indent="0"/>
            <a:endParaRPr lang="en-US" dirty="0"/>
          </a:p>
          <a:p>
            <a:pPr marL="0" indent="0">
              <a:buNone/>
            </a:pPr>
            <a:r>
              <a:rPr lang="en-US" sz="2000" b="1" dirty="0" smtClean="0"/>
              <a:t>Shared </a:t>
            </a:r>
            <a:r>
              <a:rPr lang="en-US" sz="2000" b="1" dirty="0"/>
              <a:t>address space </a:t>
            </a:r>
            <a:r>
              <a:rPr lang="en-US" sz="2000" b="1" dirty="0" smtClean="0"/>
              <a:t>addresses: </a:t>
            </a:r>
          </a:p>
          <a:p>
            <a:r>
              <a:rPr lang="en-US" sz="2000" dirty="0"/>
              <a:t>N</a:t>
            </a:r>
            <a:r>
              <a:rPr lang="en-US" sz="2000" dirty="0" smtClean="0"/>
              <a:t>ot </a:t>
            </a:r>
            <a:r>
              <a:rPr lang="en-US" sz="2000" dirty="0"/>
              <a:t>globally </a:t>
            </a:r>
            <a:r>
              <a:rPr lang="en-US" sz="2000" dirty="0" smtClean="0"/>
              <a:t>routable</a:t>
            </a:r>
          </a:p>
          <a:p>
            <a:r>
              <a:rPr lang="en-US" sz="2000" dirty="0"/>
              <a:t>I</a:t>
            </a:r>
            <a:r>
              <a:rPr lang="en-US" sz="2000" dirty="0" smtClean="0"/>
              <a:t>ntended </a:t>
            </a:r>
            <a:r>
              <a:rPr lang="en-US" sz="2000" dirty="0"/>
              <a:t>only for use in service provider </a:t>
            </a:r>
            <a:r>
              <a:rPr lang="en-US" sz="2000" dirty="0" smtClean="0"/>
              <a:t>networks</a:t>
            </a:r>
          </a:p>
          <a:p>
            <a:r>
              <a:rPr lang="en-US" sz="2000" dirty="0"/>
              <a:t>A</a:t>
            </a:r>
            <a:r>
              <a:rPr lang="en-US" sz="2000" dirty="0" smtClean="0"/>
              <a:t>ddress </a:t>
            </a:r>
            <a:r>
              <a:rPr lang="en-US" sz="2000" dirty="0"/>
              <a:t>block is </a:t>
            </a:r>
            <a:r>
              <a:rPr lang="en-US" sz="2000" dirty="0" smtClean="0"/>
              <a:t>100.64.0.0/10</a:t>
            </a:r>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73269" y="1506463"/>
            <a:ext cx="4726226" cy="13253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89034" y="3102711"/>
            <a:ext cx="866775" cy="590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09" name="Rectangle 2"/>
          <p:cNvSpPr>
            <a:spLocks noGrp="1" noChangeArrowheads="1"/>
          </p:cNvSpPr>
          <p:nvPr>
            <p:ph type="title"/>
          </p:nvPr>
        </p:nvSpPr>
        <p:spPr>
          <a:xfrm>
            <a:off x="371843" y="440112"/>
            <a:ext cx="8772157" cy="838200"/>
          </a:xfrm>
        </p:spPr>
        <p:txBody>
          <a:bodyPr/>
          <a:lstStyle/>
          <a:p>
            <a:pPr eaLnBrk="1" hangingPunct="1"/>
            <a:r>
              <a:rPr lang="en-US" sz="1800" dirty="0" smtClean="0">
                <a:latin typeface="Arial" charset="0"/>
              </a:rPr>
              <a:t>IPv4 Address Structure</a:t>
            </a:r>
            <a:br>
              <a:rPr lang="en-US" sz="1800" dirty="0" smtClean="0">
                <a:latin typeface="Arial" charset="0"/>
              </a:rPr>
            </a:br>
            <a:r>
              <a:rPr lang="en-US" dirty="0" smtClean="0">
                <a:latin typeface="Arial" charset="0"/>
              </a:rPr>
              <a:t>Binary Number System</a:t>
            </a:r>
            <a:endParaRPr lang="en-US" dirty="0">
              <a:latin typeface="Arial" charset="0"/>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51803" y="1569087"/>
            <a:ext cx="2409825" cy="600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08334" y="2068201"/>
            <a:ext cx="1533525" cy="590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7" name="Straight Arrow Connector 6"/>
          <p:cNvCxnSpPr/>
          <p:nvPr/>
        </p:nvCxnSpPr>
        <p:spPr bwMode="auto">
          <a:xfrm>
            <a:off x="2861628" y="1869124"/>
            <a:ext cx="611641" cy="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0" name="Straight Arrow Connector 19"/>
          <p:cNvCxnSpPr/>
          <p:nvPr/>
        </p:nvCxnSpPr>
        <p:spPr bwMode="auto">
          <a:xfrm flipH="1" flipV="1">
            <a:off x="5126070" y="2554514"/>
            <a:ext cx="696351" cy="70880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1" name="Straight Arrow Connector 20"/>
          <p:cNvCxnSpPr/>
          <p:nvPr/>
        </p:nvCxnSpPr>
        <p:spPr bwMode="auto">
          <a:xfrm flipV="1">
            <a:off x="5892952" y="2531667"/>
            <a:ext cx="510496" cy="73165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2" name="Straight Arrow Connector 21"/>
          <p:cNvCxnSpPr/>
          <p:nvPr/>
        </p:nvCxnSpPr>
        <p:spPr bwMode="auto">
          <a:xfrm flipV="1">
            <a:off x="6148200" y="2606632"/>
            <a:ext cx="1490669" cy="6566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6" name="Straight Arrow Connector 15"/>
          <p:cNvCxnSpPr/>
          <p:nvPr/>
        </p:nvCxnSpPr>
        <p:spPr bwMode="auto">
          <a:xfrm>
            <a:off x="2555807" y="2363476"/>
            <a:ext cx="611641" cy="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H="1" flipV="1">
            <a:off x="3908697" y="2658751"/>
            <a:ext cx="1828800" cy="65668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2" name="Picture 4"/>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3913906" y="3811283"/>
            <a:ext cx="3958092" cy="3149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 name="Picture 5"/>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392672" y="3561192"/>
            <a:ext cx="5466796" cy="29944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371843" y="379152"/>
            <a:ext cx="8772157" cy="838200"/>
          </a:xfrm>
        </p:spPr>
        <p:txBody>
          <a:bodyPr/>
          <a:lstStyle/>
          <a:p>
            <a:pPr eaLnBrk="1" hangingPunct="1"/>
            <a:r>
              <a:rPr lang="en-US" sz="1800" dirty="0" smtClean="0">
                <a:latin typeface="Arial" charset="0"/>
              </a:rPr>
              <a:t>Types of IPv4 Address</a:t>
            </a:r>
            <a:r>
              <a:rPr lang="en-US" dirty="0">
                <a:latin typeface="Arial" charset="0"/>
              </a:rPr>
              <a:t/>
            </a:r>
            <a:br>
              <a:rPr lang="en-US" dirty="0">
                <a:latin typeface="Arial" charset="0"/>
              </a:rPr>
            </a:br>
            <a:r>
              <a:rPr lang="en-US" dirty="0" smtClean="0">
                <a:latin typeface="Arial" charset="0"/>
              </a:rPr>
              <a:t>Special Use IPv4 Addresses</a:t>
            </a:r>
            <a:endParaRPr lang="en-US" dirty="0">
              <a:latin typeface="Arial" charset="0"/>
            </a:endParaRPr>
          </a:p>
        </p:txBody>
      </p:sp>
      <p:sp>
        <p:nvSpPr>
          <p:cNvPr id="2" name="Content Placeholder 1"/>
          <p:cNvSpPr>
            <a:spLocks noGrp="1"/>
          </p:cNvSpPr>
          <p:nvPr>
            <p:ph idx="1"/>
          </p:nvPr>
        </p:nvSpPr>
        <p:spPr>
          <a:xfrm>
            <a:off x="396240" y="1371600"/>
            <a:ext cx="8351520" cy="5319486"/>
          </a:xfrm>
        </p:spPr>
        <p:txBody>
          <a:bodyPr/>
          <a:lstStyle/>
          <a:p>
            <a:r>
              <a:rPr lang="en-US" sz="2000" b="1" dirty="0"/>
              <a:t>Network and Broadcast </a:t>
            </a:r>
            <a:r>
              <a:rPr lang="en-US" sz="2000" b="1" dirty="0" smtClean="0"/>
              <a:t>addresses</a:t>
            </a:r>
            <a:r>
              <a:rPr lang="en-US" sz="2000" dirty="0"/>
              <a:t> – within each network the first and last addresses cannot be assigned to </a:t>
            </a:r>
            <a:r>
              <a:rPr lang="en-US" sz="2000" dirty="0" smtClean="0"/>
              <a:t>hosts</a:t>
            </a:r>
            <a:endParaRPr lang="en-US" sz="2000" dirty="0"/>
          </a:p>
          <a:p>
            <a:r>
              <a:rPr lang="en-US" sz="2000" b="1" dirty="0" smtClean="0"/>
              <a:t>Loopback address</a:t>
            </a:r>
            <a:r>
              <a:rPr lang="en-US" sz="2000" dirty="0"/>
              <a:t> – 127.0.0.1 </a:t>
            </a:r>
            <a:r>
              <a:rPr lang="en-US" sz="2000" dirty="0" smtClean="0"/>
              <a:t>a </a:t>
            </a:r>
            <a:r>
              <a:rPr lang="en-US" sz="2000" dirty="0"/>
              <a:t>special address that hosts use to direct traffic to </a:t>
            </a:r>
            <a:r>
              <a:rPr lang="en-US" sz="2000" dirty="0" smtClean="0"/>
              <a:t>themselves (addresses </a:t>
            </a:r>
            <a:r>
              <a:rPr lang="en-US" sz="2000" dirty="0">
                <a:solidFill>
                  <a:srgbClr val="FF0000"/>
                </a:solidFill>
              </a:rPr>
              <a:t>127.0.0.0 to 127.255.255.255 </a:t>
            </a:r>
            <a:r>
              <a:rPr lang="en-US" sz="2000" dirty="0"/>
              <a:t>are </a:t>
            </a:r>
            <a:r>
              <a:rPr lang="en-US" sz="2000" dirty="0" smtClean="0"/>
              <a:t>reserved)</a:t>
            </a:r>
            <a:endParaRPr lang="en-US" sz="2000" dirty="0"/>
          </a:p>
          <a:p>
            <a:r>
              <a:rPr lang="en-US" sz="2000" b="1" dirty="0" smtClean="0"/>
              <a:t>Link-Local address</a:t>
            </a:r>
            <a:r>
              <a:rPr lang="en-US" sz="2000" dirty="0"/>
              <a:t> – </a:t>
            </a:r>
            <a:r>
              <a:rPr lang="en-US" sz="2000" dirty="0">
                <a:solidFill>
                  <a:srgbClr val="FF0000"/>
                </a:solidFill>
              </a:rPr>
              <a:t>169.254.0.0 to 169.254.255.255 </a:t>
            </a:r>
            <a:r>
              <a:rPr lang="en-US" sz="2000" dirty="0"/>
              <a:t>(169.254.0.0/16) </a:t>
            </a:r>
            <a:r>
              <a:rPr lang="en-US" sz="2000" dirty="0" smtClean="0"/>
              <a:t>addresses </a:t>
            </a:r>
            <a:r>
              <a:rPr lang="en-US" sz="2000" dirty="0"/>
              <a:t>can be automatically assigned to the local </a:t>
            </a:r>
            <a:r>
              <a:rPr lang="en-US" sz="2000" dirty="0" smtClean="0"/>
              <a:t>host</a:t>
            </a:r>
            <a:endParaRPr lang="en-US" sz="2000" dirty="0"/>
          </a:p>
          <a:p>
            <a:r>
              <a:rPr lang="en-US" sz="2000" b="1" dirty="0" smtClean="0"/>
              <a:t>TEST-NET addresses</a:t>
            </a:r>
            <a:r>
              <a:rPr lang="en-US" sz="2000" dirty="0"/>
              <a:t> – </a:t>
            </a:r>
            <a:r>
              <a:rPr lang="en-US" sz="2000" dirty="0">
                <a:solidFill>
                  <a:srgbClr val="FF0000"/>
                </a:solidFill>
              </a:rPr>
              <a:t>192.0.2.0 to 192.0.2.255 </a:t>
            </a:r>
            <a:r>
              <a:rPr lang="en-US" sz="2000" dirty="0" smtClean="0"/>
              <a:t>set </a:t>
            </a:r>
            <a:r>
              <a:rPr lang="en-US" sz="2000" dirty="0"/>
              <a:t>aside for teaching and learning </a:t>
            </a:r>
            <a:r>
              <a:rPr lang="en-US" sz="2000" dirty="0" smtClean="0"/>
              <a:t>purposes, used </a:t>
            </a:r>
            <a:r>
              <a:rPr lang="en-US" sz="2000" dirty="0"/>
              <a:t>in documentation and network examples</a:t>
            </a:r>
            <a:endParaRPr lang="en-US" sz="2000" dirty="0" smtClean="0"/>
          </a:p>
          <a:p>
            <a:r>
              <a:rPr lang="en-US" sz="2000" b="1" dirty="0" smtClean="0"/>
              <a:t>Experimental addresses</a:t>
            </a:r>
            <a:r>
              <a:rPr lang="en-US" sz="2000" dirty="0"/>
              <a:t> – 240.0.0.0 to 255.255.255.254 are listed as reserved</a:t>
            </a:r>
            <a:endParaRPr lang="en-US" sz="2000" b="1" dirty="0" smtClean="0"/>
          </a:p>
        </p:txBody>
      </p:sp>
    </p:spTree>
    <p:extLst>
      <p:ext uri="{BB962C8B-B14F-4D97-AF65-F5344CB8AC3E}">
        <p14:creationId xmlns:p14="http://schemas.microsoft.com/office/powerpoint/2010/main" xmlns="" val="3560924210"/>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10184" y="427755"/>
            <a:ext cx="8772157" cy="838200"/>
          </a:xfrm>
        </p:spPr>
        <p:txBody>
          <a:bodyPr/>
          <a:lstStyle/>
          <a:p>
            <a:pPr eaLnBrk="1" hangingPunct="1"/>
            <a:r>
              <a:rPr lang="en-US" sz="1800" dirty="0" smtClean="0">
                <a:latin typeface="Arial" charset="0"/>
              </a:rPr>
              <a:t>Types of IPv4 Address</a:t>
            </a:r>
            <a:r>
              <a:rPr lang="en-US" dirty="0">
                <a:latin typeface="Arial" charset="0"/>
              </a:rPr>
              <a:t/>
            </a:r>
            <a:br>
              <a:rPr lang="en-US" dirty="0">
                <a:latin typeface="Arial" charset="0"/>
              </a:rPr>
            </a:br>
            <a:r>
              <a:rPr lang="en-US" dirty="0" smtClean="0">
                <a:latin typeface="Arial" charset="0"/>
              </a:rPr>
              <a:t>Legacy </a:t>
            </a:r>
            <a:r>
              <a:rPr lang="en-US" dirty="0" err="1" smtClean="0">
                <a:latin typeface="Arial" charset="0"/>
              </a:rPr>
              <a:t>Classful</a:t>
            </a:r>
            <a:r>
              <a:rPr lang="en-US" dirty="0" smtClean="0">
                <a:latin typeface="Arial" charset="0"/>
              </a:rPr>
              <a:t> Addressing</a:t>
            </a:r>
            <a:endParaRPr lang="en-US" dirty="0">
              <a:latin typeface="Arial"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9224" y="1265955"/>
            <a:ext cx="8441930" cy="52253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3181350" y="-685800"/>
            <a:ext cx="5391150" cy="757130"/>
          </a:xfrm>
          <a:prstGeom prst="rect">
            <a:avLst/>
          </a:prstGeom>
          <a:noFill/>
        </p:spPr>
        <p:txBody>
          <a:bodyPr wrap="square" rtlCol="0">
            <a:spAutoFit/>
          </a:bodyPr>
          <a:lstStyle/>
          <a:p>
            <a:r>
              <a:rPr lang="en-US" b="1" dirty="0" smtClean="0">
                <a:solidFill>
                  <a:srgbClr val="FF0000"/>
                </a:solidFill>
              </a:rPr>
              <a:t>See if updated graphic with top row in text case for consistency.</a:t>
            </a:r>
            <a:endParaRPr lang="en-US"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51246" y="394392"/>
            <a:ext cx="8772157" cy="838200"/>
          </a:xfrm>
        </p:spPr>
        <p:txBody>
          <a:bodyPr/>
          <a:lstStyle/>
          <a:p>
            <a:pPr eaLnBrk="1" hangingPunct="1"/>
            <a:r>
              <a:rPr lang="en-US" sz="1800" dirty="0" smtClean="0">
                <a:latin typeface="Arial" charset="0"/>
              </a:rPr>
              <a:t>Types of IPv4 Address</a:t>
            </a:r>
            <a:r>
              <a:rPr lang="en-US" dirty="0">
                <a:latin typeface="Arial" charset="0"/>
              </a:rPr>
              <a:t/>
            </a:r>
            <a:br>
              <a:rPr lang="en-US" dirty="0">
                <a:latin typeface="Arial" charset="0"/>
              </a:rPr>
            </a:br>
            <a:r>
              <a:rPr lang="en-US" dirty="0" smtClean="0">
                <a:latin typeface="Arial" charset="0"/>
              </a:rPr>
              <a:t>Classless Addressing</a:t>
            </a:r>
            <a:endParaRPr lang="en-US" dirty="0">
              <a:latin typeface="Arial" charset="0"/>
            </a:endParaRPr>
          </a:p>
        </p:txBody>
      </p:sp>
      <p:sp>
        <p:nvSpPr>
          <p:cNvPr id="2" name="TextBox 1"/>
          <p:cNvSpPr txBox="1"/>
          <p:nvPr/>
        </p:nvSpPr>
        <p:spPr>
          <a:xfrm>
            <a:off x="366486" y="1654629"/>
            <a:ext cx="8592457" cy="1754326"/>
          </a:xfrm>
          <a:prstGeom prst="rect">
            <a:avLst/>
          </a:prstGeom>
          <a:noFill/>
        </p:spPr>
        <p:txBody>
          <a:bodyPr wrap="square" rtlCol="0">
            <a:spAutoFit/>
          </a:bodyPr>
          <a:lstStyle/>
          <a:p>
            <a:pPr marL="342900" indent="-342900" algn="l">
              <a:buFont typeface="Wingdings" panose="05000000000000000000" pitchFamily="2" charset="2"/>
              <a:buChar char="§"/>
            </a:pPr>
            <a:r>
              <a:rPr lang="en-US" sz="2000" dirty="0" smtClean="0"/>
              <a:t>Formal </a:t>
            </a:r>
            <a:r>
              <a:rPr lang="en-US" sz="2000" dirty="0"/>
              <a:t>name is </a:t>
            </a:r>
            <a:r>
              <a:rPr lang="en-US" sz="2000" dirty="0">
                <a:solidFill>
                  <a:srgbClr val="FF0000"/>
                </a:solidFill>
              </a:rPr>
              <a:t>Classless Inter-Domain Routing </a:t>
            </a:r>
            <a:r>
              <a:rPr lang="en-US" sz="2000" dirty="0"/>
              <a:t>(</a:t>
            </a:r>
            <a:r>
              <a:rPr lang="en-US" sz="2000" dirty="0" smtClean="0"/>
              <a:t>CIDR)</a:t>
            </a:r>
          </a:p>
          <a:p>
            <a:pPr marL="342900" indent="-342900" algn="l">
              <a:buFont typeface="Wingdings" panose="05000000000000000000" pitchFamily="2" charset="2"/>
              <a:buChar char="§"/>
            </a:pPr>
            <a:endParaRPr lang="en-US" sz="2000" dirty="0" smtClean="0"/>
          </a:p>
          <a:p>
            <a:pPr marL="342900" indent="-342900" algn="l">
              <a:buFont typeface="Wingdings" panose="05000000000000000000" pitchFamily="2" charset="2"/>
              <a:buChar char="§"/>
            </a:pPr>
            <a:r>
              <a:rPr lang="en-US" sz="2000" dirty="0"/>
              <a:t>C</a:t>
            </a:r>
            <a:r>
              <a:rPr lang="en-US" sz="2000" dirty="0" smtClean="0"/>
              <a:t>reated </a:t>
            </a:r>
            <a:r>
              <a:rPr lang="en-US" sz="2000" dirty="0"/>
              <a:t>a new set of standards that allowed service providers to allocate IPv4 addresses on any address bit boundary (prefix length) instead of only by a class A, B, or C </a:t>
            </a:r>
            <a:r>
              <a:rPr lang="en-US" sz="2000" dirty="0" smtClean="0"/>
              <a:t>address</a:t>
            </a:r>
            <a:endParaRPr lang="en-US" sz="2000" dirty="0"/>
          </a:p>
          <a:p>
            <a:endParaRPr lang="en-US" sz="2000" dirty="0"/>
          </a:p>
        </p:txBody>
      </p:sp>
    </p:spTree>
    <p:extLst>
      <p:ext uri="{BB962C8B-B14F-4D97-AF65-F5344CB8AC3E}">
        <p14:creationId xmlns:p14="http://schemas.microsoft.com/office/powerpoint/2010/main" xmlns="" val="3880867561"/>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422468" y="394392"/>
            <a:ext cx="8772157" cy="838200"/>
          </a:xfrm>
        </p:spPr>
        <p:txBody>
          <a:bodyPr/>
          <a:lstStyle/>
          <a:p>
            <a:pPr eaLnBrk="1" hangingPunct="1"/>
            <a:r>
              <a:rPr lang="en-US" sz="1800" dirty="0" smtClean="0">
                <a:latin typeface="Arial" charset="0"/>
              </a:rPr>
              <a:t>Types of IPv4 Address</a:t>
            </a:r>
            <a:r>
              <a:rPr lang="en-US" dirty="0">
                <a:latin typeface="Arial" charset="0"/>
              </a:rPr>
              <a:t/>
            </a:r>
            <a:br>
              <a:rPr lang="en-US" dirty="0">
                <a:latin typeface="Arial" charset="0"/>
              </a:rPr>
            </a:br>
            <a:r>
              <a:rPr lang="en-US" dirty="0" smtClean="0">
                <a:latin typeface="Arial" charset="0"/>
              </a:rPr>
              <a:t>Assignment of IP Addresses</a:t>
            </a:r>
            <a:endParaRPr lang="en-US" dirty="0">
              <a:latin typeface="Arial"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2899" y="2147300"/>
            <a:ext cx="7911950" cy="43079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2272874" y="1540134"/>
            <a:ext cx="4572000" cy="757130"/>
          </a:xfrm>
          <a:prstGeom prst="rect">
            <a:avLst/>
          </a:prstGeom>
        </p:spPr>
        <p:txBody>
          <a:bodyPr>
            <a:spAutoFit/>
          </a:bodyPr>
          <a:lstStyle/>
          <a:p>
            <a:r>
              <a:rPr lang="en-US" b="1" dirty="0"/>
              <a:t>Regional Internet Registries (RIRs)</a:t>
            </a:r>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371843" y="245621"/>
            <a:ext cx="8772157" cy="955436"/>
          </a:xfrm>
        </p:spPr>
        <p:txBody>
          <a:bodyPr/>
          <a:lstStyle/>
          <a:p>
            <a:pPr eaLnBrk="1" hangingPunct="1"/>
            <a:r>
              <a:rPr lang="en-US" sz="1800" dirty="0" smtClean="0">
                <a:latin typeface="Arial" charset="0"/>
              </a:rPr>
              <a:t>Testing and Verification</a:t>
            </a:r>
            <a:br>
              <a:rPr lang="en-US" sz="1800" dirty="0" smtClean="0">
                <a:latin typeface="Arial" charset="0"/>
              </a:rPr>
            </a:br>
            <a:r>
              <a:rPr lang="en-US" dirty="0" smtClean="0">
                <a:latin typeface="Arial" charset="0"/>
              </a:rPr>
              <a:t>Ping – Testing the Local Stack</a:t>
            </a:r>
            <a:endParaRPr lang="en-US"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8801" y="1489303"/>
            <a:ext cx="5919788" cy="5088546"/>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3826073717"/>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378925" y="184660"/>
            <a:ext cx="8877561" cy="984465"/>
          </a:xfrm>
        </p:spPr>
        <p:txBody>
          <a:bodyPr/>
          <a:lstStyle/>
          <a:p>
            <a:pPr eaLnBrk="1" hangingPunct="1"/>
            <a:r>
              <a:rPr lang="en-US" sz="1800" dirty="0" smtClean="0">
                <a:latin typeface="Arial" charset="0"/>
              </a:rPr>
              <a:t>Testing and Verification</a:t>
            </a:r>
            <a:br>
              <a:rPr lang="en-US" sz="1800" dirty="0" smtClean="0">
                <a:latin typeface="Arial" charset="0"/>
              </a:rPr>
            </a:br>
            <a:r>
              <a:rPr lang="en-US" sz="2800" dirty="0" smtClean="0">
                <a:latin typeface="Arial" charset="0"/>
              </a:rPr>
              <a:t>Ping – Testing Connectivity to the Local LAN</a:t>
            </a:r>
            <a:endParaRPr lang="en-US" sz="2800" dirty="0">
              <a:latin typeface="Arial"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64944" y="1330643"/>
            <a:ext cx="6185536" cy="5234756"/>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82316018"/>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394165" y="291340"/>
            <a:ext cx="8877561" cy="984465"/>
          </a:xfrm>
        </p:spPr>
        <p:txBody>
          <a:bodyPr/>
          <a:lstStyle/>
          <a:p>
            <a:pPr eaLnBrk="1" hangingPunct="1"/>
            <a:r>
              <a:rPr lang="en-US" sz="1800" dirty="0" smtClean="0">
                <a:latin typeface="Arial" charset="0"/>
              </a:rPr>
              <a:t>Testing and Verification</a:t>
            </a:r>
            <a:br>
              <a:rPr lang="en-US" sz="1800" dirty="0" smtClean="0">
                <a:latin typeface="Arial" charset="0"/>
              </a:rPr>
            </a:br>
            <a:r>
              <a:rPr lang="en-US" dirty="0" smtClean="0">
                <a:latin typeface="Arial" charset="0"/>
              </a:rPr>
              <a:t>Ping – Testing Connectivity to Remote</a:t>
            </a:r>
            <a:endParaRPr lang="en-US" dirty="0">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68187" y="1566863"/>
            <a:ext cx="6738897" cy="5028452"/>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4075850408"/>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5125" y="321820"/>
            <a:ext cx="8688875" cy="984465"/>
          </a:xfrm>
        </p:spPr>
        <p:txBody>
          <a:bodyPr/>
          <a:lstStyle/>
          <a:p>
            <a:pPr eaLnBrk="1" hangingPunct="1"/>
            <a:r>
              <a:rPr lang="en-US" sz="1800" dirty="0" smtClean="0">
                <a:latin typeface="Arial" charset="0"/>
              </a:rPr>
              <a:t>Testing and Verification</a:t>
            </a:r>
            <a:br>
              <a:rPr lang="en-US" sz="1800" dirty="0" smtClean="0">
                <a:latin typeface="Arial" charset="0"/>
              </a:rPr>
            </a:br>
            <a:r>
              <a:rPr lang="en-US" dirty="0" err="1" smtClean="0">
                <a:latin typeface="Arial" charset="0"/>
              </a:rPr>
              <a:t>Traceroute</a:t>
            </a:r>
            <a:r>
              <a:rPr lang="en-US" dirty="0" smtClean="0">
                <a:latin typeface="Arial" charset="0"/>
              </a:rPr>
              <a:t> – Testing the Path</a:t>
            </a:r>
            <a:endParaRPr lang="en-US" dirty="0">
              <a:latin typeface="Arial" charset="0"/>
            </a:endParaRPr>
          </a:p>
        </p:txBody>
      </p:sp>
      <p:sp>
        <p:nvSpPr>
          <p:cNvPr id="4" name="TextBox 3"/>
          <p:cNvSpPr txBox="1"/>
          <p:nvPr/>
        </p:nvSpPr>
        <p:spPr>
          <a:xfrm>
            <a:off x="564607" y="1611086"/>
            <a:ext cx="7939313" cy="4078039"/>
          </a:xfrm>
          <a:prstGeom prst="rect">
            <a:avLst/>
          </a:prstGeom>
          <a:noFill/>
        </p:spPr>
        <p:txBody>
          <a:bodyPr wrap="square" rtlCol="0">
            <a:spAutoFit/>
          </a:bodyPr>
          <a:lstStyle/>
          <a:p>
            <a:pPr marL="0" lvl="1" algn="l" defTabSz="814388">
              <a:lnSpc>
                <a:spcPct val="95000"/>
              </a:lnSpc>
              <a:spcBef>
                <a:spcPct val="50000"/>
              </a:spcBef>
              <a:buClr>
                <a:srgbClr val="708CA1"/>
              </a:buClr>
            </a:pPr>
            <a:r>
              <a:rPr lang="en-US" sz="2000" b="1" dirty="0" err="1"/>
              <a:t>Traceroute</a:t>
            </a:r>
            <a:r>
              <a:rPr lang="en-US" sz="2000" b="1" dirty="0"/>
              <a:t> </a:t>
            </a:r>
            <a:endParaRPr lang="en-US" sz="2000" dirty="0" smtClean="0">
              <a:latin typeface="+mn-lt"/>
            </a:endParaRPr>
          </a:p>
          <a:p>
            <a:pPr marL="236538" lvl="1" indent="-236538" algn="l" defTabSz="814388">
              <a:lnSpc>
                <a:spcPct val="95000"/>
              </a:lnSpc>
              <a:spcBef>
                <a:spcPct val="50000"/>
              </a:spcBef>
              <a:buClr>
                <a:srgbClr val="708CA1"/>
              </a:buClr>
              <a:buFont typeface="Wingdings" charset="0"/>
              <a:buChar char="§"/>
            </a:pPr>
            <a:r>
              <a:rPr lang="en-US" sz="2000" dirty="0" smtClean="0">
                <a:latin typeface="+mn-lt"/>
              </a:rPr>
              <a:t>Generates </a:t>
            </a:r>
            <a:r>
              <a:rPr lang="en-US" sz="2000" dirty="0">
                <a:latin typeface="+mn-lt"/>
              </a:rPr>
              <a:t>a list of hops that were successfully reached along the </a:t>
            </a:r>
            <a:r>
              <a:rPr lang="en-US" sz="2000" dirty="0" smtClean="0">
                <a:latin typeface="+mn-lt"/>
              </a:rPr>
              <a:t>path.</a:t>
            </a:r>
            <a:endParaRPr lang="en-US" sz="2000" dirty="0">
              <a:latin typeface="+mn-lt"/>
            </a:endParaRPr>
          </a:p>
          <a:p>
            <a:pPr marL="236538" lvl="1" indent="-236538" algn="l" defTabSz="814388">
              <a:lnSpc>
                <a:spcPct val="95000"/>
              </a:lnSpc>
              <a:spcBef>
                <a:spcPct val="50000"/>
              </a:spcBef>
              <a:buClr>
                <a:srgbClr val="708CA1"/>
              </a:buClr>
              <a:buFont typeface="Wingdings" charset="0"/>
              <a:buChar char="§"/>
            </a:pPr>
            <a:r>
              <a:rPr lang="en-US" sz="2000" dirty="0">
                <a:latin typeface="+mn-lt"/>
              </a:rPr>
              <a:t>Provides important verification and troubleshooting </a:t>
            </a:r>
            <a:r>
              <a:rPr lang="en-US" sz="2000" dirty="0" smtClean="0">
                <a:latin typeface="+mn-lt"/>
              </a:rPr>
              <a:t>information.</a:t>
            </a:r>
            <a:endParaRPr lang="en-US" sz="2000" dirty="0">
              <a:latin typeface="+mn-lt"/>
            </a:endParaRPr>
          </a:p>
          <a:p>
            <a:pPr marL="236538" lvl="1" indent="-236538" algn="l" defTabSz="814388">
              <a:lnSpc>
                <a:spcPct val="95000"/>
              </a:lnSpc>
              <a:spcBef>
                <a:spcPct val="50000"/>
              </a:spcBef>
              <a:buClr>
                <a:srgbClr val="708CA1"/>
              </a:buClr>
              <a:buFont typeface="Wingdings" charset="0"/>
              <a:buChar char="§"/>
            </a:pPr>
            <a:r>
              <a:rPr lang="en-US" sz="2000" dirty="0">
                <a:latin typeface="+mn-lt"/>
              </a:rPr>
              <a:t>If the data reaches the destination, then the trace lists the interface of every router in the path between the </a:t>
            </a:r>
            <a:r>
              <a:rPr lang="en-US" sz="2000" dirty="0" smtClean="0">
                <a:latin typeface="+mn-lt"/>
              </a:rPr>
              <a:t>hosts.</a:t>
            </a:r>
            <a:endParaRPr lang="en-US" sz="2000" dirty="0">
              <a:latin typeface="+mn-lt"/>
            </a:endParaRPr>
          </a:p>
          <a:p>
            <a:pPr marL="236538" lvl="1" indent="-236538" algn="l" defTabSz="814388">
              <a:lnSpc>
                <a:spcPct val="95000"/>
              </a:lnSpc>
              <a:spcBef>
                <a:spcPct val="50000"/>
              </a:spcBef>
              <a:buClr>
                <a:srgbClr val="708CA1"/>
              </a:buClr>
              <a:buFont typeface="Wingdings" charset="0"/>
              <a:buChar char="§"/>
            </a:pPr>
            <a:r>
              <a:rPr lang="en-US" sz="2000" dirty="0">
                <a:latin typeface="+mn-lt"/>
              </a:rPr>
              <a:t>If the data fails at some hop along the way, the address of the last router that responded to the trace can provide an indication of where the problem or security restrictions are </a:t>
            </a:r>
            <a:r>
              <a:rPr lang="en-US" sz="2000" dirty="0" smtClean="0">
                <a:latin typeface="+mn-lt"/>
              </a:rPr>
              <a:t>found.</a:t>
            </a:r>
            <a:endParaRPr lang="en-US" sz="2000" dirty="0">
              <a:latin typeface="+mn-lt"/>
            </a:endParaRPr>
          </a:p>
          <a:p>
            <a:pPr marL="236538" lvl="1" indent="-236538" algn="l" defTabSz="814388">
              <a:lnSpc>
                <a:spcPct val="95000"/>
              </a:lnSpc>
              <a:spcBef>
                <a:spcPct val="50000"/>
              </a:spcBef>
              <a:buClr>
                <a:srgbClr val="708CA1"/>
              </a:buClr>
              <a:buFont typeface="Wingdings" charset="0"/>
              <a:buChar char="§"/>
            </a:pPr>
            <a:r>
              <a:rPr lang="en-US" sz="2000" dirty="0">
                <a:latin typeface="+mn-lt"/>
              </a:rPr>
              <a:t>Provides </a:t>
            </a:r>
            <a:r>
              <a:rPr lang="en-US" sz="2000" dirty="0" smtClean="0">
                <a:latin typeface="+mn-lt"/>
              </a:rPr>
              <a:t>round-trip </a:t>
            </a:r>
            <a:r>
              <a:rPr lang="en-US" sz="2000" dirty="0">
                <a:latin typeface="+mn-lt"/>
              </a:rPr>
              <a:t>time for each hop along the path and indicates if a hop fails to </a:t>
            </a:r>
            <a:r>
              <a:rPr lang="en-US" sz="2000" dirty="0" smtClean="0">
                <a:latin typeface="+mn-lt"/>
              </a:rPr>
              <a:t>respond.</a:t>
            </a:r>
            <a:endParaRPr lang="en-US" sz="2000" dirty="0">
              <a:latin typeface="+mn-lt"/>
            </a:endParaRPr>
          </a:p>
        </p:txBody>
      </p:sp>
    </p:spTree>
    <p:extLst>
      <p:ext uri="{BB962C8B-B14F-4D97-AF65-F5344CB8AC3E}">
        <p14:creationId xmlns:p14="http://schemas.microsoft.com/office/powerpoint/2010/main" xmlns="" val="3001186819"/>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
            </a:r>
            <a:br>
              <a:rPr lang="en-US" sz="2800" dirty="0" smtClean="0"/>
            </a:br>
            <a:endParaRPr lang="en-US" sz="2800" dirty="0" smtClean="0">
              <a:solidFill>
                <a:schemeClr val="folHlink"/>
              </a:solidFill>
            </a:endParaRPr>
          </a:p>
        </p:txBody>
      </p:sp>
      <p:sp>
        <p:nvSpPr>
          <p:cNvPr id="6" name="Rectangle 2"/>
          <p:cNvSpPr txBox="1">
            <a:spLocks noChangeArrowheads="1"/>
          </p:cNvSpPr>
          <p:nvPr/>
        </p:nvSpPr>
        <p:spPr bwMode="white">
          <a:xfrm>
            <a:off x="463550" y="2416175"/>
            <a:ext cx="3854450" cy="1481138"/>
          </a:xfrm>
          <a:prstGeom prst="rect">
            <a:avLst/>
          </a:prstGeom>
          <a:noFill/>
          <a:ln w="9525" algn="ctr">
            <a:noFill/>
            <a:miter lim="800000"/>
            <a:headEnd/>
            <a:tailEnd/>
          </a:ln>
        </p:spPr>
        <p:txBody>
          <a:bodyPr vert="horz" wrap="square" lIns="82124" tIns="41061" rIns="82124" bIns="41061" numCol="1" anchor="ctr" anchorCtr="0" compatLnSpc="1">
            <a:prstTxWarp prst="textNoShape">
              <a:avLst/>
            </a:prstTxWarp>
          </a:bodyPr>
          <a:lstStyle/>
          <a:p>
            <a:pPr marL="0" marR="0" lvl="0" indent="0" algn="l" defTabSz="814388"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smtClean="0">
                <a:ln>
                  <a:noFill/>
                </a:ln>
                <a:solidFill>
                  <a:srgbClr val="FFFFFF"/>
                </a:solidFill>
                <a:effectLst/>
                <a:uLnTx/>
                <a:uFillTx/>
                <a:latin typeface="+mj-lt"/>
                <a:ea typeface="+mj-ea"/>
                <a:cs typeface="+mj-cs"/>
              </a:rPr>
              <a:t>Subnetting</a:t>
            </a:r>
            <a:r>
              <a:rPr kumimoji="0" lang="en-US" b="0" i="0" u="none" strike="noStrike" kern="0" cap="none" spc="0" normalizeH="0" baseline="0" noProof="0" dirty="0" smtClean="0">
                <a:ln>
                  <a:noFill/>
                </a:ln>
                <a:solidFill>
                  <a:srgbClr val="FFFFFF"/>
                </a:solidFill>
                <a:effectLst/>
                <a:uLnTx/>
                <a:uFillTx/>
                <a:latin typeface="+mj-lt"/>
                <a:ea typeface="+mj-ea"/>
                <a:cs typeface="+mj-cs"/>
              </a:rPr>
              <a:t> an IPv4 Network </a:t>
            </a:r>
            <a:r>
              <a:rPr kumimoji="0" lang="en-US" sz="2800" b="0" i="0" u="none" strike="noStrike" kern="0" cap="none" spc="0" normalizeH="0" baseline="0" noProof="0" dirty="0" smtClean="0">
                <a:ln>
                  <a:noFill/>
                </a:ln>
                <a:solidFill>
                  <a:srgbClr val="FFFFFF"/>
                </a:solidFill>
                <a:effectLst/>
                <a:uLnTx/>
                <a:uFillTx/>
                <a:latin typeface="+mj-lt"/>
                <a:ea typeface="+mj-ea"/>
                <a:cs typeface="+mj-cs"/>
              </a:rPr>
              <a:t/>
            </a:r>
            <a:br>
              <a:rPr kumimoji="0" lang="en-US" sz="2800" b="0" i="0" u="none" strike="noStrike" kern="0" cap="none" spc="0" normalizeH="0" baseline="0" noProof="0" dirty="0" smtClean="0">
                <a:ln>
                  <a:noFill/>
                </a:ln>
                <a:solidFill>
                  <a:srgbClr val="FFFFFF"/>
                </a:solidFill>
                <a:effectLst/>
                <a:uLnTx/>
                <a:uFillTx/>
                <a:latin typeface="+mj-lt"/>
                <a:ea typeface="+mj-ea"/>
                <a:cs typeface="+mj-cs"/>
              </a:rPr>
            </a:br>
            <a:endParaRPr kumimoji="0" lang="en-US" sz="2800" b="0" i="0" u="none" strike="noStrike" kern="0" cap="none" spc="0" normalizeH="0" baseline="0" noProof="0" dirty="0" smtClean="0">
              <a:ln>
                <a:noFill/>
              </a:ln>
              <a:solidFill>
                <a:schemeClr val="folHlink"/>
              </a:soli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cs typeface="Arial" pitchFamily="34" charset="0"/>
              </a:rPr>
              <a:t>Network Segmentation </a:t>
            </a:r>
            <a:r>
              <a:rPr lang="en-US" dirty="0" smtClean="0"/>
              <a:t/>
            </a:r>
            <a:br>
              <a:rPr lang="en-US" dirty="0" smtClean="0"/>
            </a:br>
            <a:r>
              <a:rPr lang="en-US" dirty="0" smtClean="0"/>
              <a:t>Reasons for Subnetting</a:t>
            </a:r>
            <a:endParaRPr lang="en-US" dirty="0" smtClean="0">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ts val="2000"/>
              </a:lnSpc>
              <a:buNone/>
            </a:pPr>
            <a:r>
              <a:rPr lang="en-US" sz="2000" b="1" dirty="0" err="1"/>
              <a:t>Subnetting</a:t>
            </a:r>
            <a:r>
              <a:rPr lang="en-US" sz="2000" dirty="0"/>
              <a:t> is the process of segmenting a network into multiple smaller network spaces called </a:t>
            </a:r>
            <a:r>
              <a:rPr lang="en-US" sz="2000" dirty="0" err="1"/>
              <a:t>subnetworks</a:t>
            </a:r>
            <a:r>
              <a:rPr lang="en-US" sz="2000" dirty="0"/>
              <a:t> or subnets.</a:t>
            </a:r>
          </a:p>
          <a:p>
            <a:pPr eaLnBrk="1" hangingPunct="1">
              <a:lnSpc>
                <a:spcPts val="2000"/>
              </a:lnSpc>
            </a:pPr>
            <a:r>
              <a:rPr lang="en-US" sz="2000" dirty="0"/>
              <a:t>Large networks must be segmented into smaller </a:t>
            </a:r>
            <a:r>
              <a:rPr lang="en-US" sz="2000" dirty="0" err="1"/>
              <a:t>subnetworks</a:t>
            </a:r>
            <a:r>
              <a:rPr lang="en-US" sz="2000" dirty="0"/>
              <a:t>, creating smaller groups of devices and services to:</a:t>
            </a:r>
          </a:p>
          <a:p>
            <a:pPr marL="463550" indent="-231775" eaLnBrk="1" hangingPunct="1">
              <a:lnSpc>
                <a:spcPts val="2000"/>
              </a:lnSpc>
              <a:buFont typeface="Arial" pitchFamily="34" charset="0"/>
              <a:buChar char="•"/>
            </a:pPr>
            <a:r>
              <a:rPr lang="en-US" sz="2000" dirty="0"/>
              <a:t>Control traffic by containing broadcast traffic within each </a:t>
            </a:r>
            <a:r>
              <a:rPr lang="en-US" sz="2000" dirty="0" err="1"/>
              <a:t>subnetwork</a:t>
            </a:r>
            <a:r>
              <a:rPr lang="en-US" sz="2000" dirty="0"/>
              <a:t>. </a:t>
            </a:r>
          </a:p>
          <a:p>
            <a:pPr marL="463550" indent="-231775" eaLnBrk="1" hangingPunct="1">
              <a:lnSpc>
                <a:spcPts val="2000"/>
              </a:lnSpc>
              <a:buFont typeface="Arial" pitchFamily="34" charset="0"/>
              <a:buChar char="•"/>
            </a:pPr>
            <a:r>
              <a:rPr lang="en-US" sz="2000" dirty="0"/>
              <a:t>Reduce overall network traffic and improve network performance.</a:t>
            </a:r>
          </a:p>
          <a:p>
            <a:pPr eaLnBrk="1" hangingPunct="1">
              <a:lnSpc>
                <a:spcPts val="2000"/>
              </a:lnSpc>
              <a:buFont typeface="Wingdings" pitchFamily="2" charset="2"/>
              <a:buNone/>
            </a:pPr>
            <a:r>
              <a:rPr lang="en-US" sz="2000" b="1" dirty="0" smtClean="0"/>
              <a:t>Communication Between Subnets</a:t>
            </a:r>
          </a:p>
          <a:p>
            <a:pPr eaLnBrk="1" hangingPunct="1">
              <a:lnSpc>
                <a:spcPts val="2000"/>
              </a:lnSpc>
            </a:pPr>
            <a:r>
              <a:rPr lang="en-US" sz="2000" dirty="0" smtClean="0"/>
              <a:t>A router is necessary for devices on different networks and subnets to communicate. </a:t>
            </a:r>
          </a:p>
          <a:p>
            <a:pPr eaLnBrk="1" hangingPunct="1">
              <a:lnSpc>
                <a:spcPts val="2000"/>
              </a:lnSpc>
            </a:pPr>
            <a:r>
              <a:rPr lang="en-US" sz="2000" dirty="0" smtClean="0"/>
              <a:t>Each router interface must have an IPv4 host address that belongs to the network or subnet that the router interface is connected.</a:t>
            </a:r>
          </a:p>
          <a:p>
            <a:pPr eaLnBrk="1" hangingPunct="1">
              <a:lnSpc>
                <a:spcPts val="2000"/>
              </a:lnSpc>
            </a:pPr>
            <a:r>
              <a:rPr lang="en-US" sz="2000" dirty="0" smtClean="0"/>
              <a:t>Devices on a network and subnet use the router interface attached to their LAN as their default gateway.</a:t>
            </a:r>
          </a:p>
          <a:p>
            <a:pPr eaLnBrk="1" hangingPunct="1">
              <a:lnSpc>
                <a:spcPct val="75000"/>
              </a:lnSpc>
              <a:buFont typeface="Wingdings" pitchFamily="2" charset="2"/>
              <a:buNone/>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altLang="ja-JP" sz="2000" dirty="0" smtClean="0">
              <a:ea typeface="ＭＳ Ｐゴシック" pitchFamily="34" charset="-128"/>
            </a:endParaRPr>
          </a:p>
        </p:txBody>
      </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371843" y="470592"/>
            <a:ext cx="8772157" cy="838200"/>
          </a:xfrm>
        </p:spPr>
        <p:txBody>
          <a:bodyPr/>
          <a:lstStyle/>
          <a:p>
            <a:pPr eaLnBrk="1" hangingPunct="1"/>
            <a:r>
              <a:rPr lang="en-US" sz="1800" dirty="0">
                <a:latin typeface="Arial" charset="0"/>
              </a:rPr>
              <a:t>IPv4 Address Structure</a:t>
            </a:r>
            <a:r>
              <a:rPr lang="en-US" dirty="0">
                <a:latin typeface="Arial" charset="0"/>
              </a:rPr>
              <a:t/>
            </a:r>
            <a:br>
              <a:rPr lang="en-US" dirty="0">
                <a:latin typeface="Arial" charset="0"/>
              </a:rPr>
            </a:br>
            <a:r>
              <a:rPr lang="en-US" dirty="0" smtClean="0">
                <a:latin typeface="Arial" charset="0"/>
              </a:rPr>
              <a:t>Converting a Binary Address to Decimal</a:t>
            </a:r>
            <a:endParaRPr lang="en-US" dirty="0">
              <a:latin typeface="Arial" charset="0"/>
            </a:endParaRPr>
          </a:p>
        </p:txBody>
      </p:sp>
      <p:sp>
        <p:nvSpPr>
          <p:cNvPr id="2" name="Content Placeholder 1"/>
          <p:cNvSpPr>
            <a:spLocks noGrp="1"/>
          </p:cNvSpPr>
          <p:nvPr>
            <p:ph idx="1"/>
          </p:nvPr>
        </p:nvSpPr>
        <p:spPr>
          <a:xfrm>
            <a:off x="410323" y="1569720"/>
            <a:ext cx="8124077" cy="4896188"/>
          </a:xfrm>
        </p:spPr>
        <p:txBody>
          <a:bodyPr/>
          <a:lstStyle/>
          <a:p>
            <a:pPr marL="0" indent="0">
              <a:buNone/>
            </a:pPr>
            <a:r>
              <a:rPr lang="en-US" sz="2000" b="1" dirty="0" smtClean="0"/>
              <a:t>Practice</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76046" y="1965097"/>
            <a:ext cx="6195271" cy="13296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26333" y="3576959"/>
            <a:ext cx="6144984" cy="11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513" y="534435"/>
            <a:ext cx="8145462" cy="838200"/>
          </a:xfrm>
        </p:spPr>
        <p:txBody>
          <a:bodyPr/>
          <a:lstStyle/>
          <a:p>
            <a:pPr>
              <a:defRPr/>
            </a:pPr>
            <a:r>
              <a:rPr lang="en-US" sz="1800" dirty="0" smtClean="0"/>
              <a:t>IP </a:t>
            </a:r>
            <a:r>
              <a:rPr lang="en-US" sz="1800" dirty="0" err="1" smtClean="0"/>
              <a:t>Subnetting</a:t>
            </a:r>
            <a:r>
              <a:rPr lang="en-US" sz="1800" dirty="0" smtClean="0"/>
              <a:t> is </a:t>
            </a:r>
            <a:r>
              <a:rPr lang="en-US" sz="1800" dirty="0" err="1" smtClean="0"/>
              <a:t>FUNdamental</a:t>
            </a:r>
            <a:r>
              <a:rPr lang="en-US" dirty="0" smtClean="0">
                <a:cs typeface="Arial" pitchFamily="34" charset="0"/>
              </a:rPr>
              <a:t/>
            </a:r>
            <a:br>
              <a:rPr lang="en-US" dirty="0" smtClean="0">
                <a:cs typeface="Arial" pitchFamily="34" charset="0"/>
              </a:rPr>
            </a:br>
            <a:r>
              <a:rPr lang="en-US" dirty="0" smtClean="0">
                <a:cs typeface="Arial" pitchFamily="34" charset="0"/>
              </a:rPr>
              <a:t>The Plan</a:t>
            </a:r>
            <a:endParaRPr lang="en-US" dirty="0"/>
          </a:p>
        </p:txBody>
      </p:sp>
      <p:pic>
        <p:nvPicPr>
          <p:cNvPr id="9219" name="Picture 2"/>
          <p:cNvPicPr>
            <a:picLocks noGrp="1" noChangeAspect="1" noChangeArrowheads="1"/>
          </p:cNvPicPr>
          <p:nvPr>
            <p:ph idx="1"/>
          </p:nvPr>
        </p:nvPicPr>
        <p:blipFill>
          <a:blip r:embed="rId3" cstate="print"/>
          <a:srcRect l="39555" t="32590" r="22749" b="16209"/>
          <a:stretch>
            <a:fillRect/>
          </a:stretch>
        </p:blipFill>
        <p:spPr>
          <a:xfrm>
            <a:off x="1290638" y="1471613"/>
            <a:ext cx="6938962" cy="5175538"/>
          </a:xfrm>
          <a:noFill/>
          <a:ln>
            <a:solidFill>
              <a:schemeClr val="tx1"/>
            </a:solidFill>
          </a:ln>
        </p:spPr>
      </p:pic>
      <p:sp>
        <p:nvSpPr>
          <p:cNvPr id="3" name="TextBox 2"/>
          <p:cNvSpPr txBox="1"/>
          <p:nvPr/>
        </p:nvSpPr>
        <p:spPr>
          <a:xfrm>
            <a:off x="2146902" y="1518368"/>
            <a:ext cx="5124450" cy="341632"/>
          </a:xfrm>
          <a:prstGeom prst="rect">
            <a:avLst/>
          </a:prstGeom>
          <a:noFill/>
        </p:spPr>
        <p:txBody>
          <a:bodyPr wrap="square" rtlCol="0">
            <a:spAutoFit/>
          </a:bodyPr>
          <a:lstStyle/>
          <a:p>
            <a:r>
              <a:rPr lang="en-US" sz="1800" b="1" dirty="0" smtClean="0"/>
              <a:t>Planning the Network</a:t>
            </a:r>
            <a:endParaRPr lang="en-US" sz="1800"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79977" y="465974"/>
            <a:ext cx="8145463" cy="838200"/>
          </a:xfrm>
        </p:spPr>
        <p:txBody>
          <a:bodyPr/>
          <a:lstStyle/>
          <a:p>
            <a:pPr eaLnBrk="1" hangingPunct="1">
              <a:defRPr/>
            </a:pPr>
            <a:r>
              <a:rPr lang="en-US" sz="1800" dirty="0" err="1" smtClean="0"/>
              <a:t>Subnetting</a:t>
            </a:r>
            <a:r>
              <a:rPr lang="en-US" sz="1800" dirty="0" smtClean="0"/>
              <a:t> an IPv4 Network</a:t>
            </a:r>
            <a:r>
              <a:rPr lang="en-US" dirty="0" smtClean="0">
                <a:cs typeface="Arial" pitchFamily="34" charset="0"/>
              </a:rPr>
              <a:t/>
            </a:r>
            <a:br>
              <a:rPr lang="en-US" dirty="0" smtClean="0">
                <a:cs typeface="Arial" pitchFamily="34" charset="0"/>
              </a:rPr>
            </a:br>
            <a:r>
              <a:rPr lang="en-US" dirty="0" smtClean="0">
                <a:cs typeface="Arial" pitchFamily="34" charset="0"/>
              </a:rPr>
              <a:t>Basic Subnetting</a:t>
            </a:r>
            <a:endParaRPr lang="en-US" dirty="0">
              <a:cs typeface="Arial" pitchFamily="34" charset="0"/>
            </a:endParaRPr>
          </a:p>
        </p:txBody>
      </p:sp>
      <p:sp>
        <p:nvSpPr>
          <p:cNvPr id="10243" name="Rectangle 6"/>
          <p:cNvSpPr>
            <a:spLocks noGrp="1" noChangeArrowheads="1"/>
          </p:cNvSpPr>
          <p:nvPr>
            <p:ph idx="1"/>
          </p:nvPr>
        </p:nvSpPr>
        <p:spPr>
          <a:xfrm>
            <a:off x="550863" y="1474788"/>
            <a:ext cx="8191500" cy="4948237"/>
          </a:xfrm>
        </p:spPr>
        <p:txBody>
          <a:bodyPr/>
          <a:lstStyle/>
          <a:p>
            <a:pPr marL="0" indent="0" eaLnBrk="1" hangingPunct="1">
              <a:lnSpc>
                <a:spcPct val="75000"/>
              </a:lnSpc>
            </a:pPr>
            <a:r>
              <a:rPr lang="en-US" altLang="ja-JP" sz="2000" dirty="0" smtClean="0">
                <a:ea typeface="ＭＳ Ｐゴシック" pitchFamily="34" charset="-128"/>
                <a:cs typeface="Arial" charset="0"/>
              </a:rPr>
              <a:t> Borrowing Bits to Create Subnets</a:t>
            </a:r>
          </a:p>
          <a:p>
            <a:pPr marL="0" indent="0" eaLnBrk="1" hangingPunct="1">
              <a:lnSpc>
                <a:spcPct val="75000"/>
              </a:lnSpc>
            </a:pPr>
            <a:r>
              <a:rPr lang="en-US" altLang="ja-JP" sz="2000" dirty="0" smtClean="0">
                <a:ea typeface="ＭＳ Ｐゴシック" pitchFamily="34" charset="-128"/>
                <a:cs typeface="Arial" charset="0"/>
              </a:rPr>
              <a:t> Borrowing 1 bit   2</a:t>
            </a:r>
            <a:r>
              <a:rPr lang="en-US" altLang="ja-JP" sz="2000" baseline="30000" dirty="0" smtClean="0">
                <a:ea typeface="ＭＳ Ｐゴシック" pitchFamily="34" charset="-128"/>
                <a:cs typeface="Arial" charset="0"/>
              </a:rPr>
              <a:t>1</a:t>
            </a:r>
            <a:r>
              <a:rPr lang="en-US" altLang="ja-JP" sz="2000" dirty="0" smtClean="0">
                <a:ea typeface="ＭＳ Ｐゴシック" pitchFamily="34" charset="-128"/>
                <a:cs typeface="Arial" charset="0"/>
              </a:rPr>
              <a:t> = 2 subnets</a:t>
            </a:r>
          </a:p>
        </p:txBody>
      </p:sp>
      <p:pic>
        <p:nvPicPr>
          <p:cNvPr id="10244" name="Picture 5"/>
          <p:cNvPicPr>
            <a:picLocks noChangeAspect="1" noChangeArrowheads="1"/>
          </p:cNvPicPr>
          <p:nvPr/>
        </p:nvPicPr>
        <p:blipFill>
          <a:blip r:embed="rId3" cstate="print"/>
          <a:srcRect l="32822" t="29762" r="28247" b="57976"/>
          <a:stretch>
            <a:fillRect/>
          </a:stretch>
        </p:blipFill>
        <p:spPr bwMode="auto">
          <a:xfrm>
            <a:off x="841375" y="3614738"/>
            <a:ext cx="6719888" cy="1247775"/>
          </a:xfrm>
          <a:prstGeom prst="rect">
            <a:avLst/>
          </a:prstGeom>
          <a:noFill/>
          <a:ln w="9525" algn="ctr">
            <a:noFill/>
            <a:miter lim="800000"/>
            <a:headEnd/>
            <a:tailEnd/>
          </a:ln>
        </p:spPr>
      </p:pic>
      <p:pic>
        <p:nvPicPr>
          <p:cNvPr id="10245" name="Picture 5"/>
          <p:cNvPicPr>
            <a:picLocks noChangeAspect="1" noChangeArrowheads="1"/>
          </p:cNvPicPr>
          <p:nvPr/>
        </p:nvPicPr>
        <p:blipFill>
          <a:blip r:embed="rId4" cstate="print"/>
          <a:srcRect l="32239" t="29465" r="29723" b="51289"/>
          <a:stretch>
            <a:fillRect/>
          </a:stretch>
        </p:blipFill>
        <p:spPr bwMode="auto">
          <a:xfrm>
            <a:off x="434975" y="2176463"/>
            <a:ext cx="6067425" cy="1539875"/>
          </a:xfrm>
          <a:prstGeom prst="rect">
            <a:avLst/>
          </a:prstGeom>
          <a:noFill/>
          <a:ln w="9525" algn="ctr">
            <a:noFill/>
            <a:miter lim="800000"/>
            <a:headEnd/>
            <a:tailEnd/>
          </a:ln>
        </p:spPr>
      </p:pic>
      <p:sp>
        <p:nvSpPr>
          <p:cNvPr id="10246" name="Rectangle 5"/>
          <p:cNvSpPr>
            <a:spLocks noChangeArrowheads="1"/>
          </p:cNvSpPr>
          <p:nvPr/>
        </p:nvSpPr>
        <p:spPr bwMode="auto">
          <a:xfrm>
            <a:off x="4614863" y="5310188"/>
            <a:ext cx="3063875" cy="1108075"/>
          </a:xfrm>
          <a:prstGeom prst="rect">
            <a:avLst/>
          </a:prstGeom>
          <a:noFill/>
          <a:ln w="9525">
            <a:noFill/>
            <a:miter lim="800000"/>
            <a:headEnd/>
            <a:tailEnd/>
          </a:ln>
        </p:spPr>
        <p:txBody>
          <a:bodyPr>
            <a:spAutoFit/>
          </a:bodyPr>
          <a:lstStyle/>
          <a:p>
            <a:pPr>
              <a:lnSpc>
                <a:spcPct val="150000"/>
              </a:lnSpc>
            </a:pPr>
            <a:r>
              <a:rPr lang="en-US" sz="1600"/>
              <a:t>Subnet 1</a:t>
            </a:r>
          </a:p>
          <a:p>
            <a:pPr>
              <a:lnSpc>
                <a:spcPct val="150000"/>
              </a:lnSpc>
            </a:pPr>
            <a:r>
              <a:rPr lang="en-US" sz="1400"/>
              <a:t>Network 192.168.1.</a:t>
            </a:r>
            <a:r>
              <a:rPr lang="en-US" sz="1400" b="1">
                <a:solidFill>
                  <a:srgbClr val="339933"/>
                </a:solidFill>
              </a:rPr>
              <a:t>128-255</a:t>
            </a:r>
            <a:r>
              <a:rPr lang="en-US" sz="1400"/>
              <a:t>/</a:t>
            </a:r>
            <a:r>
              <a:rPr lang="en-US" sz="1400" b="1"/>
              <a:t>25</a:t>
            </a:r>
          </a:p>
          <a:p>
            <a:pPr>
              <a:lnSpc>
                <a:spcPct val="150000"/>
              </a:lnSpc>
            </a:pPr>
            <a:r>
              <a:rPr lang="en-US" sz="1400"/>
              <a:t>Mask: 255.255.255.</a:t>
            </a:r>
            <a:r>
              <a:rPr lang="en-US" sz="1400" b="1">
                <a:solidFill>
                  <a:srgbClr val="FF0000"/>
                </a:solidFill>
              </a:rPr>
              <a:t>128</a:t>
            </a:r>
          </a:p>
        </p:txBody>
      </p:sp>
      <p:sp>
        <p:nvSpPr>
          <p:cNvPr id="10247" name="Rectangle 6"/>
          <p:cNvSpPr>
            <a:spLocks noChangeArrowheads="1"/>
          </p:cNvSpPr>
          <p:nvPr/>
        </p:nvSpPr>
        <p:spPr bwMode="auto">
          <a:xfrm>
            <a:off x="957263" y="5297488"/>
            <a:ext cx="2728912" cy="1108075"/>
          </a:xfrm>
          <a:prstGeom prst="rect">
            <a:avLst/>
          </a:prstGeom>
          <a:noFill/>
          <a:ln w="9525">
            <a:noFill/>
            <a:miter lim="800000"/>
            <a:headEnd/>
            <a:tailEnd/>
          </a:ln>
        </p:spPr>
        <p:txBody>
          <a:bodyPr>
            <a:spAutoFit/>
          </a:bodyPr>
          <a:lstStyle/>
          <a:p>
            <a:pPr>
              <a:lnSpc>
                <a:spcPct val="150000"/>
              </a:lnSpc>
            </a:pPr>
            <a:r>
              <a:rPr lang="en-US" sz="1600"/>
              <a:t>Subnet 0</a:t>
            </a:r>
          </a:p>
          <a:p>
            <a:pPr>
              <a:lnSpc>
                <a:spcPct val="150000"/>
              </a:lnSpc>
            </a:pPr>
            <a:r>
              <a:rPr lang="en-US" sz="1400"/>
              <a:t>Network 192.168.1.</a:t>
            </a:r>
            <a:r>
              <a:rPr lang="en-US" sz="1400" b="1">
                <a:solidFill>
                  <a:srgbClr val="339933"/>
                </a:solidFill>
              </a:rPr>
              <a:t>0-127</a:t>
            </a:r>
            <a:r>
              <a:rPr lang="en-US" sz="1400"/>
              <a:t>/</a:t>
            </a:r>
            <a:r>
              <a:rPr lang="en-US" sz="1400" b="1">
                <a:cs typeface="Courier New" pitchFamily="49" charset="0"/>
              </a:rPr>
              <a:t>2</a:t>
            </a:r>
            <a:r>
              <a:rPr lang="en-US" sz="1400" b="1"/>
              <a:t>5</a:t>
            </a:r>
          </a:p>
          <a:p>
            <a:pPr>
              <a:lnSpc>
                <a:spcPct val="150000"/>
              </a:lnSpc>
            </a:pPr>
            <a:r>
              <a:rPr lang="en-US" sz="1400"/>
              <a:t>Mask: 255.255.255.</a:t>
            </a:r>
            <a:r>
              <a:rPr lang="en-US" sz="1400" b="1">
                <a:solidFill>
                  <a:srgbClr val="FF0000"/>
                </a:solidFill>
              </a:rPr>
              <a:t>128</a:t>
            </a:r>
          </a:p>
        </p:txBody>
      </p:sp>
      <p:cxnSp>
        <p:nvCxnSpPr>
          <p:cNvPr id="10248" name="Straight Arrow Connector 12"/>
          <p:cNvCxnSpPr>
            <a:cxnSpLocks noChangeShapeType="1"/>
          </p:cNvCxnSpPr>
          <p:nvPr/>
        </p:nvCxnSpPr>
        <p:spPr bwMode="auto">
          <a:xfrm flipV="1">
            <a:off x="2641600" y="4122738"/>
            <a:ext cx="1436688" cy="681037"/>
          </a:xfrm>
          <a:prstGeom prst="straightConnector1">
            <a:avLst/>
          </a:prstGeom>
          <a:noFill/>
          <a:ln w="9525" algn="ctr">
            <a:solidFill>
              <a:schemeClr val="tx1"/>
            </a:solidFill>
            <a:round/>
            <a:headEnd/>
            <a:tailEnd type="arrow" w="med" len="med"/>
          </a:ln>
        </p:spPr>
      </p:cxnSp>
      <p:sp>
        <p:nvSpPr>
          <p:cNvPr id="10249" name="TextBox 13"/>
          <p:cNvSpPr txBox="1">
            <a:spLocks noChangeArrowheads="1"/>
          </p:cNvSpPr>
          <p:nvPr/>
        </p:nvSpPr>
        <p:spPr bwMode="auto">
          <a:xfrm>
            <a:off x="1349375" y="4789488"/>
            <a:ext cx="6865938" cy="285750"/>
          </a:xfrm>
          <a:prstGeom prst="rect">
            <a:avLst/>
          </a:prstGeom>
          <a:noFill/>
          <a:ln w="9525">
            <a:noFill/>
            <a:miter lim="800000"/>
            <a:headEnd/>
            <a:tailEnd/>
          </a:ln>
        </p:spPr>
        <p:txBody>
          <a:bodyPr>
            <a:spAutoFit/>
          </a:bodyPr>
          <a:lstStyle/>
          <a:p>
            <a:r>
              <a:rPr lang="en-US" sz="1400"/>
              <a:t>Borrowing 1 Bit from the host portion creates 2 subnets with the same subnet mask </a:t>
            </a:r>
          </a:p>
        </p:txBody>
      </p:sp>
      <p:sp>
        <p:nvSpPr>
          <p:cNvPr id="10" name="TextBox 9"/>
          <p:cNvSpPr txBox="1"/>
          <p:nvPr/>
        </p:nvSpPr>
        <p:spPr>
          <a:xfrm>
            <a:off x="434975" y="2381250"/>
            <a:ext cx="8194675" cy="4081117"/>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5425" y="414338"/>
            <a:ext cx="8145463" cy="838200"/>
          </a:xfrm>
        </p:spPr>
        <p:txBody>
          <a:bodyPr/>
          <a:lstStyle/>
          <a:p>
            <a:pPr eaLnBrk="1" hangingPunct="1">
              <a:defRPr/>
            </a:pPr>
            <a:r>
              <a:rPr lang="en-US" sz="1800" dirty="0" smtClean="0"/>
              <a:t>Subnetting an IPv4 Network</a:t>
            </a:r>
            <a:r>
              <a:rPr lang="en-US" sz="1800" dirty="0" smtClean="0">
                <a:cs typeface="Arial" pitchFamily="34" charset="0"/>
              </a:rPr>
              <a:t/>
            </a:r>
            <a:br>
              <a:rPr lang="en-US" sz="1800" dirty="0" smtClean="0">
                <a:cs typeface="Arial" pitchFamily="34" charset="0"/>
              </a:rPr>
            </a:br>
            <a:r>
              <a:rPr lang="en-US" dirty="0" smtClean="0">
                <a:cs typeface="Arial" pitchFamily="34" charset="0"/>
              </a:rPr>
              <a:t>Subnets in Use</a:t>
            </a:r>
            <a:endParaRPr lang="en-US" dirty="0">
              <a:cs typeface="Arial" pitchFamily="34" charset="0"/>
            </a:endParaRPr>
          </a:p>
        </p:txBody>
      </p:sp>
      <p:pic>
        <p:nvPicPr>
          <p:cNvPr id="11267" name="Picture 4"/>
          <p:cNvPicPr>
            <a:picLocks noChangeAspect="1" noChangeArrowheads="1"/>
          </p:cNvPicPr>
          <p:nvPr/>
        </p:nvPicPr>
        <p:blipFill>
          <a:blip r:embed="rId3" cstate="print"/>
          <a:srcRect l="37482" t="31548" r="41658" b="47620"/>
          <a:stretch>
            <a:fillRect/>
          </a:stretch>
        </p:blipFill>
        <p:spPr bwMode="auto">
          <a:xfrm>
            <a:off x="841375" y="2808288"/>
            <a:ext cx="4616450" cy="2590800"/>
          </a:xfrm>
          <a:prstGeom prst="rect">
            <a:avLst/>
          </a:prstGeom>
          <a:noFill/>
          <a:ln w="9525" algn="ctr">
            <a:noFill/>
            <a:miter lim="800000"/>
            <a:headEnd/>
            <a:tailEnd/>
          </a:ln>
        </p:spPr>
      </p:pic>
      <p:pic>
        <p:nvPicPr>
          <p:cNvPr id="11268" name="Picture 5"/>
          <p:cNvPicPr>
            <a:picLocks noChangeAspect="1" noChangeArrowheads="1"/>
          </p:cNvPicPr>
          <p:nvPr/>
        </p:nvPicPr>
        <p:blipFill>
          <a:blip r:embed="rId4" cstate="print"/>
          <a:srcRect l="27020" t="27332" r="40073" b="32788"/>
          <a:stretch>
            <a:fillRect/>
          </a:stretch>
        </p:blipFill>
        <p:spPr bwMode="auto">
          <a:xfrm>
            <a:off x="4864735" y="1405774"/>
            <a:ext cx="3763876" cy="2564863"/>
          </a:xfrm>
          <a:prstGeom prst="rect">
            <a:avLst/>
          </a:prstGeom>
          <a:noFill/>
          <a:ln w="9525" algn="ctr">
            <a:noFill/>
            <a:miter lim="800000"/>
            <a:headEnd/>
            <a:tailEnd/>
          </a:ln>
        </p:spPr>
      </p:pic>
      <p:pic>
        <p:nvPicPr>
          <p:cNvPr id="11269" name="Picture 6"/>
          <p:cNvPicPr>
            <a:picLocks noChangeAspect="1" noChangeArrowheads="1"/>
          </p:cNvPicPr>
          <p:nvPr/>
        </p:nvPicPr>
        <p:blipFill>
          <a:blip r:embed="rId5" cstate="print"/>
          <a:srcRect l="25793" t="27133" r="41522" b="33978"/>
          <a:stretch>
            <a:fillRect/>
          </a:stretch>
        </p:blipFill>
        <p:spPr bwMode="auto">
          <a:xfrm>
            <a:off x="4732223" y="3978044"/>
            <a:ext cx="3730133" cy="2495513"/>
          </a:xfrm>
          <a:prstGeom prst="rect">
            <a:avLst/>
          </a:prstGeom>
          <a:noFill/>
          <a:ln w="9525" algn="ctr">
            <a:noFill/>
            <a:miter lim="800000"/>
            <a:headEnd/>
            <a:tailEnd/>
          </a:ln>
        </p:spPr>
      </p:pic>
      <p:sp>
        <p:nvSpPr>
          <p:cNvPr id="11270" name="TextBox 6"/>
          <p:cNvSpPr txBox="1">
            <a:spLocks noChangeArrowheads="1"/>
          </p:cNvSpPr>
          <p:nvPr/>
        </p:nvSpPr>
        <p:spPr bwMode="auto">
          <a:xfrm>
            <a:off x="1219200" y="2192338"/>
            <a:ext cx="2786063" cy="738187"/>
          </a:xfrm>
          <a:prstGeom prst="rect">
            <a:avLst/>
          </a:prstGeom>
          <a:noFill/>
          <a:ln w="9525">
            <a:noFill/>
            <a:miter lim="800000"/>
            <a:headEnd/>
            <a:tailEnd/>
          </a:ln>
        </p:spPr>
        <p:txBody>
          <a:bodyPr>
            <a:spAutoFit/>
          </a:bodyPr>
          <a:lstStyle/>
          <a:p>
            <a:pPr algn="l">
              <a:lnSpc>
                <a:spcPct val="150000"/>
              </a:lnSpc>
            </a:pPr>
            <a:r>
              <a:rPr lang="en-US" sz="1400"/>
              <a:t>Subnet 0</a:t>
            </a:r>
          </a:p>
          <a:p>
            <a:pPr algn="l">
              <a:lnSpc>
                <a:spcPct val="150000"/>
              </a:lnSpc>
            </a:pPr>
            <a:r>
              <a:rPr lang="en-US" sz="1400"/>
              <a:t>Network 192.168.1.</a:t>
            </a:r>
            <a:r>
              <a:rPr lang="en-US" sz="1400" b="1">
                <a:solidFill>
                  <a:srgbClr val="339933"/>
                </a:solidFill>
              </a:rPr>
              <a:t>0-127</a:t>
            </a:r>
            <a:r>
              <a:rPr lang="en-US" sz="1400"/>
              <a:t>/</a:t>
            </a:r>
            <a:r>
              <a:rPr lang="en-US" sz="1400" b="1">
                <a:cs typeface="Courier New" pitchFamily="49" charset="0"/>
              </a:rPr>
              <a:t>2</a:t>
            </a:r>
            <a:r>
              <a:rPr lang="en-US" sz="1400" b="1"/>
              <a:t>5</a:t>
            </a:r>
          </a:p>
        </p:txBody>
      </p:sp>
      <p:sp>
        <p:nvSpPr>
          <p:cNvPr id="11271" name="TextBox 7"/>
          <p:cNvSpPr txBox="1">
            <a:spLocks noChangeArrowheads="1"/>
          </p:cNvSpPr>
          <p:nvPr/>
        </p:nvSpPr>
        <p:spPr bwMode="auto">
          <a:xfrm>
            <a:off x="1292225" y="5065713"/>
            <a:ext cx="2684463" cy="698500"/>
          </a:xfrm>
          <a:prstGeom prst="rect">
            <a:avLst/>
          </a:prstGeom>
          <a:noFill/>
          <a:ln w="9525">
            <a:noFill/>
            <a:miter lim="800000"/>
            <a:headEnd/>
            <a:tailEnd/>
          </a:ln>
        </p:spPr>
        <p:txBody>
          <a:bodyPr>
            <a:spAutoFit/>
          </a:bodyPr>
          <a:lstStyle/>
          <a:p>
            <a:pPr algn="l">
              <a:lnSpc>
                <a:spcPct val="150000"/>
              </a:lnSpc>
            </a:pPr>
            <a:r>
              <a:rPr lang="en-US" sz="1400"/>
              <a:t>Subnet 1</a:t>
            </a:r>
          </a:p>
          <a:p>
            <a:pPr algn="l">
              <a:lnSpc>
                <a:spcPct val="150000"/>
              </a:lnSpc>
            </a:pPr>
            <a:r>
              <a:rPr lang="en-US" sz="1400"/>
              <a:t>Network 192.168.1.</a:t>
            </a:r>
            <a:r>
              <a:rPr lang="en-US" sz="1400" b="1">
                <a:solidFill>
                  <a:srgbClr val="339933"/>
                </a:solidFill>
              </a:rPr>
              <a:t>128-255</a:t>
            </a:r>
            <a:r>
              <a:rPr lang="en-US" sz="1400"/>
              <a:t>/</a:t>
            </a:r>
            <a:r>
              <a:rPr lang="en-US" sz="1400" b="1"/>
              <a:t>25</a:t>
            </a:r>
            <a:endParaRPr lang="en-US" sz="1400"/>
          </a:p>
        </p:txBody>
      </p:sp>
      <p:sp>
        <p:nvSpPr>
          <p:cNvPr id="8" name="TextBox 7"/>
          <p:cNvSpPr txBox="1"/>
          <p:nvPr/>
        </p:nvSpPr>
        <p:spPr>
          <a:xfrm>
            <a:off x="640427" y="1383721"/>
            <a:ext cx="8194675" cy="5078313"/>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0" name="Rectangle 9"/>
          <p:cNvSpPr/>
          <p:nvPr/>
        </p:nvSpPr>
        <p:spPr>
          <a:xfrm>
            <a:off x="1143372" y="1506588"/>
            <a:ext cx="2273379" cy="424732"/>
          </a:xfrm>
          <a:prstGeom prst="rect">
            <a:avLst/>
          </a:prstGeom>
        </p:spPr>
        <p:txBody>
          <a:bodyPr wrap="none">
            <a:spAutoFit/>
          </a:bodyPr>
          <a:lstStyle/>
          <a:p>
            <a:r>
              <a:rPr lang="en-US" dirty="0" smtClean="0"/>
              <a:t>Subnets in Use</a:t>
            </a:r>
            <a:endParaRPr lang="en-US" dirty="0"/>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888352" y="5317885"/>
            <a:ext cx="2913647" cy="1310532"/>
          </a:xfrm>
          <a:prstGeom prst="rect">
            <a:avLst/>
          </a:prstGeom>
        </p:spPr>
      </p:pic>
      <p:sp>
        <p:nvSpPr>
          <p:cNvPr id="11266" name="Rectangle 2"/>
          <p:cNvSpPr>
            <a:spLocks noGrp="1" noChangeArrowheads="1"/>
          </p:cNvSpPr>
          <p:nvPr>
            <p:ph type="title"/>
          </p:nvPr>
        </p:nvSpPr>
        <p:spPr>
          <a:xfrm>
            <a:off x="249238" y="396875"/>
            <a:ext cx="8145462" cy="838200"/>
          </a:xfrm>
        </p:spPr>
        <p:txBody>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cs typeface="Arial" pitchFamily="34" charset="0"/>
              </a:rPr>
              <a:t>Subnetting Formulas</a:t>
            </a:r>
            <a:endParaRPr lang="en-US" dirty="0">
              <a:cs typeface="Arial" pitchFamily="34" charset="0"/>
            </a:endParaRPr>
          </a:p>
        </p:txBody>
      </p:sp>
      <p:pic>
        <p:nvPicPr>
          <p:cNvPr id="8" name="Picture 5"/>
          <p:cNvPicPr>
            <a:picLocks noChangeAspect="1" noChangeArrowheads="1"/>
          </p:cNvPicPr>
          <p:nvPr/>
        </p:nvPicPr>
        <p:blipFill>
          <a:blip r:embed="rId4" cstate="print"/>
          <a:srcRect l="33044" t="36802" r="40456" b="51778"/>
          <a:stretch>
            <a:fillRect/>
          </a:stretch>
        </p:blipFill>
        <p:spPr bwMode="auto">
          <a:xfrm>
            <a:off x="3376016" y="4086778"/>
            <a:ext cx="4968621" cy="1203537"/>
          </a:xfrm>
          <a:prstGeom prst="rect">
            <a:avLst/>
          </a:prstGeom>
          <a:noFill/>
          <a:ln w="9525" algn="ctr">
            <a:noFill/>
            <a:miter lim="800000"/>
            <a:headEnd/>
            <a:tailEnd/>
          </a:ln>
        </p:spPr>
      </p:pic>
      <p:sp>
        <p:nvSpPr>
          <p:cNvPr id="9" name="Rectangle 6"/>
          <p:cNvSpPr txBox="1">
            <a:spLocks noChangeArrowheads="1"/>
          </p:cNvSpPr>
          <p:nvPr/>
        </p:nvSpPr>
        <p:spPr bwMode="auto">
          <a:xfrm>
            <a:off x="799965" y="2137788"/>
            <a:ext cx="2438400" cy="4441814"/>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r>
              <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rPr>
              <a:t>Calculate number of subnets</a:t>
            </a: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None/>
              <a:tabLst/>
              <a:defRPr/>
            </a:pPr>
            <a:r>
              <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rPr>
              <a:t>Calculate number of hosts</a:t>
            </a: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Char char="§"/>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Char char="§"/>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Char char="§"/>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Char char="§"/>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a:p>
            <a:pPr marL="0" marR="0" lvl="0" indent="0" algn="ctr" defTabSz="814388" rtl="0" eaLnBrk="1" fontAlgn="base" latinLnBrk="0" hangingPunct="1">
              <a:lnSpc>
                <a:spcPct val="75000"/>
              </a:lnSpc>
              <a:spcBef>
                <a:spcPct val="50000"/>
              </a:spcBef>
              <a:spcAft>
                <a:spcPct val="0"/>
              </a:spcAft>
              <a:buClr>
                <a:srgbClr val="708CA1"/>
              </a:buClr>
              <a:buSzTx/>
              <a:buFont typeface="Wingdings" pitchFamily="2" charset="2"/>
              <a:buChar char="§"/>
              <a:tabLst/>
              <a:defRPr/>
            </a:pPr>
            <a:endParaRPr kumimoji="0" lang="en-US" altLang="ja-JP" sz="2000" b="1"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p:txBody>
      </p:sp>
      <p:pic>
        <p:nvPicPr>
          <p:cNvPr id="10" name="Picture 4"/>
          <p:cNvPicPr>
            <a:picLocks noChangeAspect="1" noChangeArrowheads="1"/>
          </p:cNvPicPr>
          <p:nvPr/>
        </p:nvPicPr>
        <p:blipFill>
          <a:blip r:embed="rId5" cstate="print"/>
          <a:srcRect l="55441" t="36531" r="18567" b="42275"/>
          <a:stretch>
            <a:fillRect/>
          </a:stretch>
        </p:blipFill>
        <p:spPr bwMode="auto">
          <a:xfrm>
            <a:off x="3238367" y="1461153"/>
            <a:ext cx="5533974" cy="2535255"/>
          </a:xfrm>
          <a:prstGeom prst="rect">
            <a:avLst/>
          </a:prstGeom>
          <a:noFill/>
          <a:ln w="9525" algn="ctr">
            <a:noFill/>
            <a:miter lim="800000"/>
            <a:headEnd/>
            <a:tailEnd/>
          </a:ln>
        </p:spPr>
      </p:pic>
      <p:sp>
        <p:nvSpPr>
          <p:cNvPr id="12" name="Rectangle 11"/>
          <p:cNvSpPr/>
          <p:nvPr/>
        </p:nvSpPr>
        <p:spPr bwMode="auto">
          <a:xfrm>
            <a:off x="719229" y="1432069"/>
            <a:ext cx="7860891" cy="2595716"/>
          </a:xfrm>
          <a:prstGeom prst="rect">
            <a:avLst/>
          </a:prstGeom>
          <a:noFill/>
          <a:ln w="9525" cap="flat" cmpd="sng" algn="ctr">
            <a:solidFill>
              <a:schemeClr val="tx1"/>
            </a:solid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724145" y="4032701"/>
            <a:ext cx="7860891" cy="2595716"/>
          </a:xfrm>
          <a:prstGeom prst="rect">
            <a:avLst/>
          </a:prstGeom>
          <a:noFill/>
          <a:ln w="9525" cap="flat" cmpd="sng" algn="ctr">
            <a:solidFill>
              <a:schemeClr val="tx1"/>
            </a:solid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smtClean="0">
                <a:cs typeface="Arial" pitchFamily="34" charset="0"/>
              </a:rPr>
              <a:t>Creating 4 Subnets</a:t>
            </a:r>
            <a:endParaRPr lang="en-US" dirty="0">
              <a:cs typeface="Arial" pitchFamily="34" charset="0"/>
            </a:endParaRPr>
          </a:p>
        </p:txBody>
      </p:sp>
      <p:sp>
        <p:nvSpPr>
          <p:cNvPr id="13315" name="Rectangle 6"/>
          <p:cNvSpPr>
            <a:spLocks noGrp="1" noChangeArrowheads="1"/>
          </p:cNvSpPr>
          <p:nvPr>
            <p:ph idx="1"/>
          </p:nvPr>
        </p:nvSpPr>
        <p:spPr>
          <a:xfrm>
            <a:off x="571500" y="1371600"/>
            <a:ext cx="8216900" cy="5153025"/>
          </a:xfrm>
        </p:spPr>
        <p:txBody>
          <a:bodyPr/>
          <a:lstStyle/>
          <a:p>
            <a:pPr marL="0" indent="0" eaLnBrk="1" hangingPunct="1">
              <a:lnSpc>
                <a:spcPct val="75000"/>
              </a:lnSpc>
              <a:buNone/>
            </a:pPr>
            <a:r>
              <a:rPr lang="en-US" altLang="ja-JP" sz="2000" dirty="0" smtClean="0">
                <a:ea typeface="ＭＳ Ｐゴシック" pitchFamily="34" charset="-128"/>
                <a:cs typeface="Arial" charset="0"/>
              </a:rPr>
              <a:t>Borrowing 2 bits to create 4 subnets.  </a:t>
            </a:r>
            <a:r>
              <a:rPr lang="en-US" altLang="ja-JP" sz="2000" b="1" dirty="0" smtClean="0">
                <a:ea typeface="ＭＳ Ｐゴシック" pitchFamily="34" charset="-128"/>
                <a:cs typeface="Arial" charset="0"/>
              </a:rPr>
              <a:t>2</a:t>
            </a:r>
            <a:r>
              <a:rPr lang="en-US" altLang="ja-JP" sz="2000" b="1" baseline="30000" dirty="0" smtClean="0">
                <a:ea typeface="ＭＳ Ｐゴシック" pitchFamily="34" charset="-128"/>
                <a:cs typeface="Arial" charset="0"/>
              </a:rPr>
              <a:t>2 </a:t>
            </a:r>
            <a:r>
              <a:rPr lang="en-US" altLang="ja-JP" sz="2000" b="1" dirty="0" smtClean="0">
                <a:ea typeface="ＭＳ Ｐゴシック" pitchFamily="34" charset="-128"/>
                <a:cs typeface="Arial" charset="0"/>
              </a:rPr>
              <a:t>= 4 subnets</a:t>
            </a:r>
          </a:p>
        </p:txBody>
      </p:sp>
      <p:pic>
        <p:nvPicPr>
          <p:cNvPr id="13316" name="Picture 3"/>
          <p:cNvPicPr>
            <a:picLocks noChangeAspect="1" noChangeArrowheads="1"/>
          </p:cNvPicPr>
          <p:nvPr/>
        </p:nvPicPr>
        <p:blipFill>
          <a:blip r:embed="rId3" cstate="print"/>
          <a:srcRect l="31927" t="25546" r="28358" b="24454"/>
          <a:stretch>
            <a:fillRect/>
          </a:stretch>
        </p:blipFill>
        <p:spPr bwMode="auto">
          <a:xfrm>
            <a:off x="1712913" y="2176463"/>
            <a:ext cx="5761037" cy="4078287"/>
          </a:xfrm>
          <a:prstGeom prst="rect">
            <a:avLst/>
          </a:prstGeom>
          <a:noFill/>
          <a:ln w="9525" algn="ctr">
            <a:noFill/>
            <a:miter lim="800000"/>
            <a:headEnd/>
            <a:tailEnd/>
          </a:ln>
        </p:spPr>
      </p:pic>
      <p:sp>
        <p:nvSpPr>
          <p:cNvPr id="5" name="TextBox 4"/>
          <p:cNvSpPr txBox="1"/>
          <p:nvPr/>
        </p:nvSpPr>
        <p:spPr>
          <a:xfrm>
            <a:off x="457200" y="1944969"/>
            <a:ext cx="8328025" cy="4413516"/>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7" name="Rectangle 6"/>
          <p:cNvSpPr/>
          <p:nvPr/>
        </p:nvSpPr>
        <p:spPr>
          <a:xfrm>
            <a:off x="667379" y="2069478"/>
            <a:ext cx="2821605" cy="424732"/>
          </a:xfrm>
          <a:prstGeom prst="rect">
            <a:avLst/>
          </a:prstGeom>
        </p:spPr>
        <p:txBody>
          <a:bodyPr wrap="none">
            <a:spAutoFit/>
          </a:bodyPr>
          <a:lstStyle/>
          <a:p>
            <a:r>
              <a:rPr lang="en-US" dirty="0" smtClean="0">
                <a:solidFill>
                  <a:srgbClr val="000000"/>
                </a:solidFill>
                <a:cs typeface="Arial" pitchFamily="34" charset="0"/>
              </a:rPr>
              <a:t>Creating 4 Subnets</a:t>
            </a:r>
            <a:endParaRPr lang="en-US" dirty="0">
              <a:solidFill>
                <a:srgbClr val="000000"/>
              </a:solidFill>
            </a:endParaRP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a:cs typeface="Arial" pitchFamily="34" charset="0"/>
              </a:rPr>
              <a:t>Creating Eight Subnets</a:t>
            </a:r>
          </a:p>
        </p:txBody>
      </p:sp>
      <p:sp>
        <p:nvSpPr>
          <p:cNvPr id="14339" name="Rectangle 6"/>
          <p:cNvSpPr>
            <a:spLocks noGrp="1" noChangeArrowheads="1"/>
          </p:cNvSpPr>
          <p:nvPr>
            <p:ph idx="1"/>
          </p:nvPr>
        </p:nvSpPr>
        <p:spPr>
          <a:xfrm>
            <a:off x="571500" y="1371600"/>
            <a:ext cx="8216900" cy="5153025"/>
          </a:xfrm>
        </p:spPr>
        <p:txBody>
          <a:bodyPr/>
          <a:lstStyle/>
          <a:p>
            <a:pPr marL="0" indent="0" eaLnBrk="1" hangingPunct="1">
              <a:lnSpc>
                <a:spcPct val="75000"/>
              </a:lnSpc>
              <a:buNone/>
            </a:pPr>
            <a:r>
              <a:rPr lang="en-US" altLang="ja-JP" sz="2000" dirty="0" smtClean="0">
                <a:ea typeface="ＭＳ Ｐゴシック" pitchFamily="34" charset="-128"/>
                <a:cs typeface="Arial" charset="0"/>
              </a:rPr>
              <a:t>Borrowing 3 bits to </a:t>
            </a:r>
            <a:r>
              <a:rPr lang="en-US" altLang="ja-JP" sz="2000" b="1" dirty="0" smtClean="0">
                <a:ea typeface="ＭＳ Ｐゴシック" pitchFamily="34" charset="-128"/>
                <a:cs typeface="Arial" charset="0"/>
              </a:rPr>
              <a:t>Create 8 Subnets</a:t>
            </a:r>
            <a:r>
              <a:rPr lang="en-US" altLang="ja-JP" sz="2000" dirty="0" smtClean="0">
                <a:ea typeface="ＭＳ Ｐゴシック" pitchFamily="34" charset="-128"/>
                <a:cs typeface="Arial" charset="0"/>
              </a:rPr>
              <a:t>.  </a:t>
            </a:r>
            <a:r>
              <a:rPr lang="en-US" altLang="ja-JP" sz="2000" b="1" dirty="0" smtClean="0">
                <a:ea typeface="ＭＳ Ｐゴシック" pitchFamily="34" charset="-128"/>
                <a:cs typeface="Arial" charset="0"/>
              </a:rPr>
              <a:t>2</a:t>
            </a:r>
            <a:r>
              <a:rPr lang="en-US" altLang="ja-JP" sz="2000" b="1" baseline="30000" dirty="0" smtClean="0">
                <a:ea typeface="ＭＳ Ｐゴシック" pitchFamily="34" charset="-128"/>
                <a:cs typeface="Arial" charset="0"/>
              </a:rPr>
              <a:t>3 </a:t>
            </a:r>
            <a:r>
              <a:rPr lang="en-US" altLang="ja-JP" sz="2000" b="1" dirty="0" smtClean="0">
                <a:ea typeface="ＭＳ Ｐゴシック" pitchFamily="34" charset="-128"/>
                <a:cs typeface="Arial" charset="0"/>
              </a:rPr>
              <a:t>= 8 subnets</a:t>
            </a: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04238" y="1728780"/>
            <a:ext cx="6735524" cy="4693532"/>
          </a:xfrm>
          <a:prstGeom prst="rect">
            <a:avLst/>
          </a:prstGeom>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a:cs typeface="Arial" pitchFamily="34" charset="0"/>
              </a:rPr>
              <a:t>Creating Eight </a:t>
            </a:r>
            <a:r>
              <a:rPr lang="en-US" dirty="0" smtClean="0">
                <a:cs typeface="Arial" pitchFamily="34" charset="0"/>
              </a:rPr>
              <a:t>Subnets (Cont.)</a:t>
            </a:r>
            <a:endParaRPr lang="en-US" dirty="0">
              <a:cs typeface="Arial" pitchFamily="34" charset="0"/>
            </a:endParaRPr>
          </a:p>
        </p:txBody>
      </p:sp>
      <p:sp>
        <p:nvSpPr>
          <p:cNvPr id="15363" name="Rectangle 6"/>
          <p:cNvSpPr>
            <a:spLocks noGrp="1" noChangeArrowheads="1"/>
          </p:cNvSpPr>
          <p:nvPr>
            <p:ph idx="1"/>
          </p:nvPr>
        </p:nvSpPr>
        <p:spPr>
          <a:xfrm>
            <a:off x="571500" y="1371600"/>
            <a:ext cx="8216900" cy="5153025"/>
          </a:xfrm>
        </p:spPr>
        <p:txBody>
          <a:bodyPr/>
          <a:lstStyle/>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a:p>
            <a:pPr marL="0" indent="0" eaLnBrk="1" hangingPunct="1">
              <a:lnSpc>
                <a:spcPct val="75000"/>
              </a:lnSpc>
            </a:pPr>
            <a:endParaRPr lang="en-US" altLang="ja-JP" smtClean="0">
              <a:ea typeface="ＭＳ Ｐゴシック" pitchFamily="34" charset="-128"/>
              <a:cs typeface="Arial" charset="0"/>
            </a:endParaRPr>
          </a:p>
        </p:txBody>
      </p:sp>
      <p:pic>
        <p:nvPicPr>
          <p:cNvPr id="6" name="Picture 3"/>
          <p:cNvPicPr>
            <a:picLocks noChangeAspect="1" noChangeArrowheads="1"/>
          </p:cNvPicPr>
          <p:nvPr/>
        </p:nvPicPr>
        <p:blipFill>
          <a:blip r:embed="rId3" cstate="print"/>
          <a:srcRect l="32486" t="27927" r="30814" b="25645"/>
          <a:stretch>
            <a:fillRect/>
          </a:stretch>
        </p:blipFill>
        <p:spPr bwMode="auto">
          <a:xfrm>
            <a:off x="824173" y="1536393"/>
            <a:ext cx="6830232" cy="4859882"/>
          </a:xfrm>
          <a:prstGeom prst="rect">
            <a:avLst/>
          </a:prstGeom>
          <a:noFill/>
          <a:ln w="9525" algn="ctr">
            <a:noFill/>
            <a:miter lim="800000"/>
            <a:headEnd/>
            <a:tailEnd/>
          </a:ln>
        </p:spPr>
      </p:pic>
      <p:sp>
        <p:nvSpPr>
          <p:cNvPr id="8" name="TextBox 7"/>
          <p:cNvSpPr txBox="1"/>
          <p:nvPr/>
        </p:nvSpPr>
        <p:spPr>
          <a:xfrm>
            <a:off x="219497" y="1377798"/>
            <a:ext cx="8194675" cy="5078313"/>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lstStyle/>
          <a:p>
            <a:pPr eaLnBrk="1" hangingPunct="1">
              <a:defRPr/>
            </a:pPr>
            <a:r>
              <a:rPr lang="en-US" sz="1800" dirty="0" smtClean="0"/>
              <a:t>Subnetting an IPv4 Network </a:t>
            </a:r>
            <a:r>
              <a:rPr lang="en-US" sz="1800" dirty="0" smtClean="0">
                <a:cs typeface="Arial" pitchFamily="34" charset="0"/>
              </a:rPr>
              <a:t/>
            </a:r>
            <a:br>
              <a:rPr lang="en-US" sz="1800" dirty="0" smtClean="0">
                <a:cs typeface="Arial" pitchFamily="34" charset="0"/>
              </a:rPr>
            </a:br>
            <a:r>
              <a:rPr lang="en-US" dirty="0">
                <a:cs typeface="Arial" pitchFamily="34" charset="0"/>
              </a:rPr>
              <a:t>Creating Eight </a:t>
            </a:r>
            <a:r>
              <a:rPr lang="en-US" dirty="0" smtClean="0">
                <a:cs typeface="Arial" pitchFamily="34" charset="0"/>
              </a:rPr>
              <a:t>Subnets (Cont.)</a:t>
            </a:r>
            <a:endParaRPr lang="en-US" dirty="0">
              <a:cs typeface="Arial" pitchFamily="34" charset="0"/>
            </a:endParaRPr>
          </a:p>
        </p:txBody>
      </p:sp>
      <p:sp>
        <p:nvSpPr>
          <p:cNvPr id="15363" name="Rectangle 6"/>
          <p:cNvSpPr>
            <a:spLocks noGrp="1" noChangeArrowheads="1"/>
          </p:cNvSpPr>
          <p:nvPr>
            <p:ph idx="1"/>
          </p:nvPr>
        </p:nvSpPr>
        <p:spPr>
          <a:xfrm>
            <a:off x="571500" y="1371600"/>
            <a:ext cx="8216900" cy="5153025"/>
          </a:xfrm>
        </p:spPr>
        <p:txBody>
          <a:bodyPr/>
          <a:lstStyle/>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a:p>
            <a:pPr marL="0" indent="0" eaLnBrk="1" hangingPunct="1">
              <a:lnSpc>
                <a:spcPct val="75000"/>
              </a:lnSpc>
            </a:pPr>
            <a:endParaRPr lang="en-US" altLang="ja-JP" dirty="0" smtClean="0">
              <a:ea typeface="ＭＳ Ｐゴシック" pitchFamily="34" charset="-128"/>
              <a:cs typeface="Arial" charset="0"/>
            </a:endParaRPr>
          </a:p>
        </p:txBody>
      </p:sp>
      <p:pic>
        <p:nvPicPr>
          <p:cNvPr id="7" name="Picture 2"/>
          <p:cNvPicPr>
            <a:picLocks noChangeAspect="1" noChangeArrowheads="1"/>
          </p:cNvPicPr>
          <p:nvPr/>
        </p:nvPicPr>
        <p:blipFill>
          <a:blip r:embed="rId3" cstate="print"/>
          <a:srcRect l="40272" t="28374" r="35892" b="26587"/>
          <a:stretch>
            <a:fillRect/>
          </a:stretch>
        </p:blipFill>
        <p:spPr bwMode="auto">
          <a:xfrm>
            <a:off x="2153267" y="1533078"/>
            <a:ext cx="4582547" cy="4867725"/>
          </a:xfrm>
          <a:prstGeom prst="rect">
            <a:avLst/>
          </a:prstGeom>
          <a:noFill/>
          <a:ln w="9525" algn="ctr">
            <a:noFill/>
            <a:miter lim="800000"/>
            <a:headEnd/>
            <a:tailEnd/>
          </a:ln>
        </p:spPr>
      </p:pic>
      <p:sp>
        <p:nvSpPr>
          <p:cNvPr id="8" name="TextBox 7"/>
          <p:cNvSpPr txBox="1"/>
          <p:nvPr/>
        </p:nvSpPr>
        <p:spPr>
          <a:xfrm>
            <a:off x="1489587" y="1573215"/>
            <a:ext cx="5589640" cy="5078313"/>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9238" y="396875"/>
            <a:ext cx="8145462" cy="838200"/>
          </a:xfrm>
        </p:spPr>
        <p:txBody>
          <a:bodyPr/>
          <a:lstStyle/>
          <a:p>
            <a:pPr eaLnBrk="1" hangingPunct="1">
              <a:defRPr/>
            </a:pPr>
            <a:r>
              <a:rPr lang="en-US" sz="1800" dirty="0" smtClean="0">
                <a:cs typeface="Arial" pitchFamily="34" charset="0"/>
              </a:rPr>
              <a:t>Determining the Subnet  Mask</a:t>
            </a:r>
            <a:br>
              <a:rPr lang="en-US" sz="1800" dirty="0" smtClean="0">
                <a:cs typeface="Arial" pitchFamily="34" charset="0"/>
              </a:rPr>
            </a:br>
            <a:r>
              <a:rPr lang="en-US" dirty="0" smtClean="0">
                <a:cs typeface="Arial" pitchFamily="34" charset="0"/>
              </a:rPr>
              <a:t>Subnetting Based on Host Requirements</a:t>
            </a:r>
            <a:endParaRPr lang="en-US" dirty="0">
              <a:cs typeface="Arial" pitchFamily="34" charset="0"/>
            </a:endParaRPr>
          </a:p>
        </p:txBody>
      </p:sp>
      <p:sp>
        <p:nvSpPr>
          <p:cNvPr id="13315" name="Rectangle 6"/>
          <p:cNvSpPr>
            <a:spLocks noGrp="1" noChangeArrowheads="1"/>
          </p:cNvSpPr>
          <p:nvPr>
            <p:ph idx="1"/>
          </p:nvPr>
        </p:nvSpPr>
        <p:spPr>
          <a:xfrm>
            <a:off x="571500" y="1473200"/>
            <a:ext cx="8216900" cy="5153025"/>
          </a:xfrm>
        </p:spPr>
        <p:txBody>
          <a:bodyPr/>
          <a:lstStyle/>
          <a:p>
            <a:pPr marL="0" indent="0" eaLnBrk="1" hangingPunct="1">
              <a:lnSpc>
                <a:spcPct val="75000"/>
              </a:lnSpc>
              <a:buNone/>
              <a:defRPr/>
            </a:pPr>
            <a:r>
              <a:rPr lang="en-US" sz="2000" b="1" dirty="0"/>
              <a:t>Two considerations when planning subnets</a:t>
            </a:r>
            <a:r>
              <a:rPr lang="en-US" sz="2000" dirty="0"/>
              <a:t>:</a:t>
            </a:r>
          </a:p>
          <a:p>
            <a:pPr marL="0" indent="0" eaLnBrk="1" hangingPunct="1">
              <a:lnSpc>
                <a:spcPts val="2000"/>
              </a:lnSpc>
              <a:spcBef>
                <a:spcPts val="1200"/>
              </a:spcBef>
              <a:defRPr/>
            </a:pPr>
            <a:r>
              <a:rPr lang="en-US" dirty="0" smtClean="0"/>
              <a:t>  </a:t>
            </a:r>
            <a:r>
              <a:rPr lang="en-US" sz="2000" dirty="0"/>
              <a:t>Number of subnets </a:t>
            </a:r>
            <a:r>
              <a:rPr lang="en-US" sz="2000" dirty="0" smtClean="0"/>
              <a:t>required</a:t>
            </a:r>
          </a:p>
          <a:p>
            <a:pPr marL="0" indent="0" eaLnBrk="1" hangingPunct="1">
              <a:lnSpc>
                <a:spcPts val="2000"/>
              </a:lnSpc>
              <a:spcBef>
                <a:spcPts val="1200"/>
              </a:spcBef>
              <a:defRPr/>
            </a:pPr>
            <a:r>
              <a:rPr lang="en-US" dirty="0" smtClean="0"/>
              <a:t>  </a:t>
            </a:r>
            <a:r>
              <a:rPr lang="en-US" sz="2000" dirty="0" smtClean="0"/>
              <a:t>Number </a:t>
            </a:r>
            <a:r>
              <a:rPr lang="en-US" sz="2000" dirty="0"/>
              <a:t>of host addresses </a:t>
            </a:r>
            <a:r>
              <a:rPr lang="en-US" sz="2000" dirty="0" smtClean="0"/>
              <a:t>required</a:t>
            </a:r>
          </a:p>
          <a:p>
            <a:pPr marL="0" indent="0" eaLnBrk="1" hangingPunct="1">
              <a:lnSpc>
                <a:spcPts val="2000"/>
              </a:lnSpc>
              <a:spcBef>
                <a:spcPts val="1200"/>
              </a:spcBef>
              <a:buNone/>
              <a:defRPr/>
            </a:pPr>
            <a:endParaRPr lang="en-US" sz="2000" dirty="0"/>
          </a:p>
          <a:p>
            <a:pPr marL="0" indent="0" eaLnBrk="1" hangingPunct="1">
              <a:lnSpc>
                <a:spcPts val="2000"/>
              </a:lnSpc>
              <a:spcBef>
                <a:spcPts val="1200"/>
              </a:spcBef>
              <a:buNone/>
              <a:defRPr/>
            </a:pPr>
            <a:r>
              <a:rPr lang="en-US" sz="2000" b="1" dirty="0"/>
              <a:t>Formula to determine number of usable hosts: 2^n-2</a:t>
            </a:r>
          </a:p>
          <a:p>
            <a:pPr marL="231775" lvl="1" indent="-231775" eaLnBrk="1" hangingPunct="1">
              <a:lnSpc>
                <a:spcPts val="2000"/>
              </a:lnSpc>
              <a:spcBef>
                <a:spcPts val="1200"/>
              </a:spcBef>
              <a:buFont typeface="Wingdings" pitchFamily="2" charset="2"/>
              <a:buChar char="§"/>
              <a:defRPr/>
            </a:pPr>
            <a:r>
              <a:rPr lang="en-US" dirty="0"/>
              <a:t>2^</a:t>
            </a:r>
            <a:r>
              <a:rPr lang="en-US" i="1" dirty="0"/>
              <a:t>n</a:t>
            </a:r>
            <a:r>
              <a:rPr lang="en-US" dirty="0"/>
              <a:t>  (where </a:t>
            </a:r>
            <a:r>
              <a:rPr lang="en-US" i="1" dirty="0"/>
              <a:t>n</a:t>
            </a:r>
            <a:r>
              <a:rPr lang="en-US" dirty="0"/>
              <a:t> is the number of remaining host bits) is used to calculate the number of hosts.</a:t>
            </a:r>
          </a:p>
          <a:p>
            <a:pPr marL="231775" lvl="1" indent="-231775" eaLnBrk="1" hangingPunct="1">
              <a:lnSpc>
                <a:spcPts val="2000"/>
              </a:lnSpc>
              <a:spcBef>
                <a:spcPts val="1200"/>
              </a:spcBef>
              <a:buFont typeface="Wingdings" pitchFamily="2" charset="2"/>
              <a:buChar char="§"/>
              <a:defRPr/>
            </a:pPr>
            <a:r>
              <a:rPr lang="en-US" dirty="0"/>
              <a:t>-2  (The </a:t>
            </a:r>
            <a:r>
              <a:rPr lang="en-US" dirty="0" err="1"/>
              <a:t>subnetwork</a:t>
            </a:r>
            <a:r>
              <a:rPr lang="en-US" dirty="0"/>
              <a:t> ID and broadcast address cannot be used on each subnet.) </a:t>
            </a:r>
          </a:p>
          <a:p>
            <a:pPr marL="0" indent="0" eaLnBrk="1" hangingPunct="1">
              <a:lnSpc>
                <a:spcPct val="75000"/>
              </a:lnSpc>
              <a:buFont typeface="Wingdings" pitchFamily="2" charset="2"/>
              <a:buNone/>
              <a:defRPr/>
            </a:pPr>
            <a:endParaRPr lang="en-US" sz="2000" dirty="0" smtClean="0"/>
          </a:p>
          <a:p>
            <a:pPr marL="338137" lvl="1" indent="0" eaLnBrk="1" hangingPunct="1">
              <a:lnSpc>
                <a:spcPct val="75000"/>
              </a:lnSpc>
              <a:defRPr/>
            </a:pPr>
            <a:endParaRPr lang="en-US" dirty="0" smtClean="0">
              <a:ea typeface="+mn-ea"/>
              <a:cs typeface="+mn-cs"/>
            </a:endParaRPr>
          </a:p>
          <a:p>
            <a:pPr marL="0" indent="0" eaLnBrk="1" hangingPunct="1">
              <a:lnSpc>
                <a:spcPct val="75000"/>
              </a:lnSpc>
              <a:buFont typeface="Wingdings" pitchFamily="2" charset="2"/>
              <a:buNone/>
              <a:defRPr/>
            </a:pPr>
            <a:endParaRPr lang="en-US" sz="2000" dirty="0" smtClean="0"/>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a:p>
            <a:pPr marL="0" indent="0" eaLnBrk="1" hangingPunct="1">
              <a:lnSpc>
                <a:spcPct val="75000"/>
              </a:lnSpc>
              <a:defRPr/>
            </a:pPr>
            <a:endParaRPr lang="en-US" altLang="ja-JP" sz="2000" dirty="0" smtClean="0">
              <a:ea typeface="ＭＳ Ｐゴシック" pitchFamily="34" charset="-128"/>
              <a:cs typeface="Arial" charset="0"/>
            </a:endParaRP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34963" y="523645"/>
            <a:ext cx="8145462" cy="838200"/>
          </a:xfrm>
        </p:spPr>
        <p:txBody>
          <a:bodyPr/>
          <a:lstStyle/>
          <a:p>
            <a:pPr eaLnBrk="1" hangingPunct="1">
              <a:defRPr/>
            </a:pPr>
            <a:r>
              <a:rPr lang="en-US" sz="1800" dirty="0" smtClean="0"/>
              <a:t>Benefits of Variable Length Subnet Masking</a:t>
            </a:r>
            <a:r>
              <a:rPr lang="en-US" sz="1800" dirty="0" smtClean="0">
                <a:cs typeface="Arial" pitchFamily="34" charset="0"/>
              </a:rPr>
              <a:t/>
            </a:r>
            <a:br>
              <a:rPr lang="en-US" sz="1800" dirty="0" smtClean="0">
                <a:cs typeface="Arial" pitchFamily="34" charset="0"/>
              </a:rPr>
            </a:br>
            <a:r>
              <a:rPr lang="en-US" sz="3000" dirty="0" smtClean="0">
                <a:cs typeface="Arial" pitchFamily="34" charset="0"/>
              </a:rPr>
              <a:t>Traditional </a:t>
            </a:r>
            <a:r>
              <a:rPr lang="en-US" sz="3000" dirty="0" err="1" smtClean="0">
                <a:cs typeface="Arial" pitchFamily="34" charset="0"/>
              </a:rPr>
              <a:t>Subnetting</a:t>
            </a:r>
            <a:r>
              <a:rPr lang="en-US" sz="3000" dirty="0" smtClean="0">
                <a:cs typeface="Arial" pitchFamily="34" charset="0"/>
              </a:rPr>
              <a:t>: Equal Addresses</a:t>
            </a:r>
            <a:endParaRPr lang="en-US" sz="3000" dirty="0">
              <a:cs typeface="Arial" pitchFamily="34" charset="0"/>
            </a:endParaRPr>
          </a:p>
        </p:txBody>
      </p:sp>
      <p:sp>
        <p:nvSpPr>
          <p:cNvPr id="19459" name="Rectangle 6"/>
          <p:cNvSpPr>
            <a:spLocks noGrp="1" noChangeArrowheads="1"/>
          </p:cNvSpPr>
          <p:nvPr>
            <p:ph idx="1"/>
          </p:nvPr>
        </p:nvSpPr>
        <p:spPr>
          <a:xfrm>
            <a:off x="504652" y="1546287"/>
            <a:ext cx="3295650" cy="4457927"/>
          </a:xfrm>
        </p:spPr>
        <p:txBody>
          <a:bodyPr/>
          <a:lstStyle/>
          <a:p>
            <a:pPr marL="228600" indent="-228600" eaLnBrk="1" hangingPunct="1">
              <a:lnSpc>
                <a:spcPts val="2000"/>
              </a:lnSpc>
            </a:pPr>
            <a:r>
              <a:rPr lang="en-US" altLang="ja-JP" sz="2000" dirty="0" smtClean="0">
                <a:ea typeface="ＭＳ Ｐゴシック" pitchFamily="34" charset="-128"/>
                <a:cs typeface="Arial" charset="0"/>
              </a:rPr>
              <a:t>Subnets that require fewer addresses have </a:t>
            </a:r>
            <a:r>
              <a:rPr lang="en-US" altLang="ja-JP" sz="2000" dirty="0" smtClean="0">
                <a:solidFill>
                  <a:srgbClr val="FF0000"/>
                </a:solidFill>
                <a:ea typeface="ＭＳ Ｐゴシック" pitchFamily="34" charset="-128"/>
                <a:cs typeface="Arial" charset="0"/>
              </a:rPr>
              <a:t>unused (wasted) </a:t>
            </a:r>
            <a:r>
              <a:rPr lang="en-US" altLang="ja-JP" sz="2000" dirty="0" smtClean="0">
                <a:ea typeface="ＭＳ Ｐゴシック" pitchFamily="34" charset="-128"/>
                <a:cs typeface="Arial" charset="0"/>
              </a:rPr>
              <a:t>addresses</a:t>
            </a:r>
          </a:p>
          <a:p>
            <a:pPr marL="228600" indent="-228600" eaLnBrk="1" hangingPunct="1">
              <a:lnSpc>
                <a:spcPts val="2000"/>
              </a:lnSpc>
            </a:pPr>
            <a:r>
              <a:rPr lang="en-US" altLang="ja-JP" sz="2000" dirty="0" smtClean="0">
                <a:ea typeface="ＭＳ Ｐゴシック" pitchFamily="34" charset="-128"/>
                <a:cs typeface="Arial" charset="0"/>
              </a:rPr>
              <a:t>For example, WAN links only need two addresses</a:t>
            </a:r>
            <a:r>
              <a:rPr lang="nb-NO" altLang="ja-JP" sz="2000" dirty="0" smtClean="0">
                <a:ea typeface="ＭＳ Ｐゴシック" pitchFamily="34" charset="-128"/>
              </a:rPr>
              <a:t>.</a:t>
            </a:r>
            <a:endParaRPr lang="nb-NO" sz="2000" dirty="0" smtClean="0"/>
          </a:p>
          <a:p>
            <a:pPr marL="228600" indent="-228600" eaLnBrk="1" hangingPunct="1">
              <a:lnSpc>
                <a:spcPct val="75000"/>
              </a:lnSpc>
              <a:buFont typeface="Wingdings" pitchFamily="2" charset="2"/>
              <a:buNone/>
            </a:pPr>
            <a:endParaRPr lang="en-US" altLang="ja-JP" sz="2000" dirty="0" smtClean="0">
              <a:ea typeface="ＭＳ Ｐゴシック" pitchFamily="34" charset="-128"/>
            </a:endParaRPr>
          </a:p>
        </p:txBody>
      </p:sp>
      <p:pic>
        <p:nvPicPr>
          <p:cNvPr id="19460" name="Picture 2"/>
          <p:cNvPicPr>
            <a:picLocks noChangeAspect="1" noChangeArrowheads="1"/>
          </p:cNvPicPr>
          <p:nvPr/>
        </p:nvPicPr>
        <p:blipFill>
          <a:blip r:embed="rId3" cstate="print"/>
          <a:srcRect l="40717" t="26984" r="32622" b="25198"/>
          <a:stretch>
            <a:fillRect/>
          </a:stretch>
        </p:blipFill>
        <p:spPr bwMode="auto">
          <a:xfrm>
            <a:off x="3951063" y="1547812"/>
            <a:ext cx="4621437" cy="466248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64059791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dirty="0">
                <a:latin typeface="Arial" charset="0"/>
              </a:rPr>
              <a:t>IPv4 Address Structure</a:t>
            </a:r>
            <a:r>
              <a:rPr lang="en-US" dirty="0">
                <a:latin typeface="Arial" charset="0"/>
              </a:rPr>
              <a:t/>
            </a:r>
            <a:br>
              <a:rPr lang="en-US" dirty="0">
                <a:latin typeface="Arial" charset="0"/>
              </a:rPr>
            </a:br>
            <a:r>
              <a:rPr lang="en-US" dirty="0" smtClean="0">
                <a:latin typeface="Arial" charset="0"/>
              </a:rPr>
              <a:t>Converting a Binary Address to Decimal</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b="1" dirty="0" smtClean="0"/>
              <a:t>Practice</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76046" y="1965097"/>
            <a:ext cx="6195271" cy="13296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26333" y="4002843"/>
            <a:ext cx="6144984" cy="11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2971066" y="3226808"/>
            <a:ext cx="2655518" cy="424732"/>
          </a:xfrm>
          <a:prstGeom prst="rect">
            <a:avLst/>
          </a:prstGeom>
          <a:noFill/>
        </p:spPr>
        <p:txBody>
          <a:bodyPr wrap="square" rtlCol="0">
            <a:spAutoFit/>
          </a:bodyPr>
          <a:lstStyle/>
          <a:p>
            <a:r>
              <a:rPr lang="en-US" dirty="0" smtClean="0">
                <a:solidFill>
                  <a:srgbClr val="FF0000"/>
                </a:solidFill>
              </a:rPr>
              <a:t>Answer = 176</a:t>
            </a:r>
            <a:endParaRPr lang="en-US" dirty="0">
              <a:solidFill>
                <a:srgbClr val="FF0000"/>
              </a:solidFill>
            </a:endParaRPr>
          </a:p>
        </p:txBody>
      </p:sp>
      <p:sp>
        <p:nvSpPr>
          <p:cNvPr id="5" name="TextBox 4"/>
          <p:cNvSpPr txBox="1"/>
          <p:nvPr/>
        </p:nvSpPr>
        <p:spPr>
          <a:xfrm>
            <a:off x="3256767" y="5098094"/>
            <a:ext cx="2091847" cy="424732"/>
          </a:xfrm>
          <a:prstGeom prst="rect">
            <a:avLst/>
          </a:prstGeom>
          <a:noFill/>
        </p:spPr>
        <p:txBody>
          <a:bodyPr wrap="square" rtlCol="0">
            <a:spAutoFit/>
          </a:bodyPr>
          <a:lstStyle/>
          <a:p>
            <a:r>
              <a:rPr lang="en-US" dirty="0" smtClean="0">
                <a:solidFill>
                  <a:srgbClr val="FF0000"/>
                </a:solidFill>
              </a:rPr>
              <a:t>Answer = 255</a:t>
            </a:r>
            <a:endParaRPr lang="en-US" dirty="0">
              <a:solidFill>
                <a:srgbClr val="FF0000"/>
              </a:solidFill>
            </a:endParaRPr>
          </a:p>
        </p:txBody>
      </p:sp>
    </p:spTree>
    <p:extLst>
      <p:ext uri="{BB962C8B-B14F-4D97-AF65-F5344CB8AC3E}">
        <p14:creationId xmlns:p14="http://schemas.microsoft.com/office/powerpoint/2010/main" xmlns="" val="3204272741"/>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5438" y="525116"/>
            <a:ext cx="8145462" cy="838200"/>
          </a:xfrm>
        </p:spPr>
        <p:txBody>
          <a:bodyPr/>
          <a:lstStyle/>
          <a:p>
            <a:pPr eaLnBrk="1" hangingPunct="1">
              <a:defRPr/>
            </a:pPr>
            <a:r>
              <a:rPr lang="en-US" sz="1800" dirty="0" smtClean="0"/>
              <a:t>Benefits of Variable Length Subnet Masking </a:t>
            </a:r>
            <a:r>
              <a:rPr lang="en-US" sz="1800" dirty="0" smtClean="0">
                <a:cs typeface="Arial" pitchFamily="34" charset="0"/>
              </a:rPr>
              <a:t/>
            </a:r>
            <a:br>
              <a:rPr lang="en-US" sz="1800" dirty="0" smtClean="0">
                <a:cs typeface="Arial" pitchFamily="34" charset="0"/>
              </a:rPr>
            </a:br>
            <a:r>
              <a:rPr lang="en-US" dirty="0" smtClean="0">
                <a:cs typeface="Arial" charset="0"/>
              </a:rPr>
              <a:t>Variable Length Subnet Masks (VLSM) </a:t>
            </a:r>
            <a:endParaRPr lang="en-US" dirty="0">
              <a:cs typeface="Arial" pitchFamily="34" charset="0"/>
            </a:endParaRPr>
          </a:p>
        </p:txBody>
      </p:sp>
      <p:sp>
        <p:nvSpPr>
          <p:cNvPr id="20483" name="Rectangle 6"/>
          <p:cNvSpPr>
            <a:spLocks noGrp="1" noChangeArrowheads="1"/>
          </p:cNvSpPr>
          <p:nvPr>
            <p:ph idx="1"/>
          </p:nvPr>
        </p:nvSpPr>
        <p:spPr>
          <a:xfrm>
            <a:off x="455122" y="1619840"/>
            <a:ext cx="3401984" cy="4885729"/>
          </a:xfrm>
        </p:spPr>
        <p:txBody>
          <a:bodyPr/>
          <a:lstStyle/>
          <a:p>
            <a:pPr marL="228600" indent="-228600" eaLnBrk="1" hangingPunct="1">
              <a:lnSpc>
                <a:spcPts val="2000"/>
              </a:lnSpc>
            </a:pPr>
            <a:r>
              <a:rPr lang="nb-NO" sz="2000" dirty="0"/>
              <a:t>The variable-length subnet mask (VLSM) or subnetting a subnet provides more efficient use of addresses.</a:t>
            </a:r>
            <a:endParaRPr lang="en-US" altLang="ja-JP" sz="2000" dirty="0">
              <a:ea typeface="ＭＳ Ｐゴシック" pitchFamily="34" charset="-128"/>
            </a:endParaRPr>
          </a:p>
          <a:p>
            <a:pPr marL="228600" indent="-228600" eaLnBrk="1" hangingPunct="1">
              <a:lnSpc>
                <a:spcPts val="2000"/>
              </a:lnSpc>
            </a:pPr>
            <a:r>
              <a:rPr lang="en-US" sz="2000" dirty="0" smtClean="0"/>
              <a:t>VLSM allows a network space to be divided in unequal parts.</a:t>
            </a:r>
          </a:p>
          <a:p>
            <a:pPr marL="228600" indent="-228600" eaLnBrk="1" hangingPunct="1">
              <a:lnSpc>
                <a:spcPts val="2000"/>
              </a:lnSpc>
            </a:pPr>
            <a:r>
              <a:rPr lang="en-US" sz="2000" dirty="0" smtClean="0"/>
              <a:t>Subnet mask varies, depending on how many bits have been borrowed for a particular subnet.</a:t>
            </a:r>
          </a:p>
          <a:p>
            <a:pPr marL="228600" indent="-228600" eaLnBrk="1" hangingPunct="1">
              <a:lnSpc>
                <a:spcPts val="2000"/>
              </a:lnSpc>
            </a:pPr>
            <a:r>
              <a:rPr lang="en-US" sz="2000" dirty="0" smtClean="0"/>
              <a:t>Network is first subnetted, and then the subnets are </a:t>
            </a:r>
            <a:r>
              <a:rPr lang="en-US" sz="2000" dirty="0" err="1" smtClean="0"/>
              <a:t>resubnetted</a:t>
            </a:r>
            <a:r>
              <a:rPr lang="en-US" sz="2000" dirty="0" smtClean="0"/>
              <a:t>.</a:t>
            </a:r>
          </a:p>
          <a:p>
            <a:pPr marL="0" indent="0" eaLnBrk="1" hangingPunct="1">
              <a:lnSpc>
                <a:spcPct val="75000"/>
              </a:lnSpc>
              <a:buNone/>
            </a:pPr>
            <a:endParaRPr lang="en-US" altLang="ja-JP" dirty="0" smtClean="0">
              <a:ea typeface="ＭＳ Ｐゴシック" pitchFamily="34" charset="-128"/>
              <a:cs typeface="Arial" charset="0"/>
            </a:endParaRPr>
          </a:p>
        </p:txBody>
      </p:sp>
      <p:pic>
        <p:nvPicPr>
          <p:cNvPr id="6" name="Picture 3"/>
          <p:cNvPicPr>
            <a:picLocks noChangeAspect="1" noChangeArrowheads="1"/>
          </p:cNvPicPr>
          <p:nvPr/>
        </p:nvPicPr>
        <p:blipFill>
          <a:blip r:embed="rId3" cstate="print"/>
          <a:srcRect l="37283" t="26935" r="32486" b="25446"/>
          <a:stretch>
            <a:fillRect/>
          </a:stretch>
        </p:blipFill>
        <p:spPr bwMode="auto">
          <a:xfrm>
            <a:off x="3956859" y="1687951"/>
            <a:ext cx="4887884" cy="438907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152137096"/>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7813" y="382588"/>
            <a:ext cx="8145462" cy="838200"/>
          </a:xfrm>
        </p:spPr>
        <p:txBody>
          <a:bodyPr/>
          <a:lstStyle/>
          <a:p>
            <a:pPr eaLnBrk="1" hangingPunct="1">
              <a:defRPr/>
            </a:pPr>
            <a:r>
              <a:rPr lang="en-US" sz="1800" dirty="0" smtClean="0"/>
              <a:t>Benefits of Variable Length Subnet Masking</a:t>
            </a:r>
            <a:r>
              <a:rPr lang="en-US" sz="1800" dirty="0" smtClean="0">
                <a:cs typeface="Arial" pitchFamily="34" charset="0"/>
              </a:rPr>
              <a:t/>
            </a:r>
            <a:br>
              <a:rPr lang="en-US" sz="1800" dirty="0" smtClean="0">
                <a:cs typeface="Arial" pitchFamily="34" charset="0"/>
              </a:rPr>
            </a:br>
            <a:r>
              <a:rPr lang="en-US" sz="2800" dirty="0" smtClean="0">
                <a:cs typeface="Arial" pitchFamily="34" charset="0"/>
              </a:rPr>
              <a:t>Basic VLSM</a:t>
            </a:r>
            <a:endParaRPr lang="en-US" sz="2800" dirty="0">
              <a:cs typeface="Arial" pitchFamily="34" charset="0"/>
            </a:endParaRPr>
          </a:p>
        </p:txBody>
      </p:sp>
      <p:sp>
        <p:nvSpPr>
          <p:cNvPr id="22531" name="Rectangle 6"/>
          <p:cNvSpPr>
            <a:spLocks noGrp="1" noChangeArrowheads="1"/>
          </p:cNvSpPr>
          <p:nvPr>
            <p:ph idx="1"/>
          </p:nvPr>
        </p:nvSpPr>
        <p:spPr>
          <a:xfrm>
            <a:off x="571500" y="1371600"/>
            <a:ext cx="8216900" cy="5153025"/>
          </a:xfrm>
        </p:spPr>
        <p:txBody>
          <a:bodyPr/>
          <a:lstStyle/>
          <a:p>
            <a:pPr marL="0" indent="0" eaLnBrk="1" hangingPunct="1">
              <a:lnSpc>
                <a:spcPct val="75000"/>
              </a:lnSpc>
            </a:pPr>
            <a:endParaRPr lang="en-US" altLang="ja-JP" smtClean="0">
              <a:ea typeface="ＭＳ Ｐゴシック" pitchFamily="34" charset="-128"/>
            </a:endParaRPr>
          </a:p>
          <a:p>
            <a:pPr marL="0" indent="0" eaLnBrk="1" hangingPunct="1">
              <a:lnSpc>
                <a:spcPct val="75000"/>
              </a:lnSpc>
            </a:pPr>
            <a:endParaRPr lang="en-US" altLang="ja-JP" smtClean="0">
              <a:ea typeface="ＭＳ Ｐゴシック" pitchFamily="34" charset="-128"/>
              <a:cs typeface="Arial" charset="0"/>
            </a:endParaRPr>
          </a:p>
        </p:txBody>
      </p:sp>
      <p:pic>
        <p:nvPicPr>
          <p:cNvPr id="22532" name="Picture 2"/>
          <p:cNvPicPr>
            <a:picLocks noChangeAspect="1" noChangeArrowheads="1"/>
          </p:cNvPicPr>
          <p:nvPr/>
        </p:nvPicPr>
        <p:blipFill>
          <a:blip r:embed="rId3" cstate="print"/>
          <a:srcRect l="43951" t="28967" r="13435" b="19246"/>
          <a:stretch>
            <a:fillRect/>
          </a:stretch>
        </p:blipFill>
        <p:spPr bwMode="auto">
          <a:xfrm>
            <a:off x="1028701" y="1509712"/>
            <a:ext cx="7119938" cy="4863217"/>
          </a:xfrm>
          <a:prstGeom prst="rect">
            <a:avLst/>
          </a:prstGeom>
          <a:noFill/>
          <a:ln w="9525" algn="ctr">
            <a:solidFill>
              <a:schemeClr val="tx1"/>
            </a:solidFill>
            <a:miter lim="800000"/>
            <a:headEnd/>
            <a:tailEnd/>
          </a:ln>
        </p:spPr>
      </p:pic>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7813" y="382588"/>
            <a:ext cx="8145462" cy="838200"/>
          </a:xfrm>
        </p:spPr>
        <p:txBody>
          <a:bodyPr/>
          <a:lstStyle/>
          <a:p>
            <a:pPr eaLnBrk="1" hangingPunct="1">
              <a:defRPr/>
            </a:pPr>
            <a:r>
              <a:rPr lang="en-US" sz="1800" dirty="0" smtClean="0"/>
              <a:t>Benefits of Variable Length Subnet Masking</a:t>
            </a:r>
            <a:r>
              <a:rPr lang="en-US" sz="1800" dirty="0" smtClean="0">
                <a:cs typeface="Arial" pitchFamily="34" charset="0"/>
              </a:rPr>
              <a:t/>
            </a:r>
            <a:br>
              <a:rPr lang="en-US" sz="1800" dirty="0" smtClean="0">
                <a:cs typeface="Arial" pitchFamily="34" charset="0"/>
              </a:rPr>
            </a:br>
            <a:r>
              <a:rPr lang="en-US" sz="2800" dirty="0" smtClean="0">
                <a:cs typeface="Arial" pitchFamily="34" charset="0"/>
              </a:rPr>
              <a:t>VLSM in Practice</a:t>
            </a:r>
            <a:endParaRPr lang="en-US" sz="2800" dirty="0">
              <a:cs typeface="Arial" pitchFamily="34" charset="0"/>
            </a:endParaRPr>
          </a:p>
        </p:txBody>
      </p:sp>
      <p:pic>
        <p:nvPicPr>
          <p:cNvPr id="23556" name="Picture 2"/>
          <p:cNvPicPr>
            <a:picLocks noChangeAspect="1" noChangeArrowheads="1"/>
          </p:cNvPicPr>
          <p:nvPr/>
        </p:nvPicPr>
        <p:blipFill>
          <a:blip r:embed="rId3" cstate="print"/>
          <a:srcRect l="38152" t="24207" r="24702" b="39285"/>
          <a:stretch>
            <a:fillRect/>
          </a:stretch>
        </p:blipFill>
        <p:spPr bwMode="auto">
          <a:xfrm>
            <a:off x="1130802" y="2885309"/>
            <a:ext cx="6803494" cy="3759200"/>
          </a:xfrm>
          <a:prstGeom prst="rect">
            <a:avLst/>
          </a:prstGeom>
          <a:noFill/>
          <a:ln w="9525" algn="ctr">
            <a:solidFill>
              <a:schemeClr val="tx1"/>
            </a:solidFill>
            <a:miter lim="800000"/>
            <a:headEnd/>
            <a:tailEnd/>
          </a:ln>
        </p:spPr>
      </p:pic>
      <p:sp>
        <p:nvSpPr>
          <p:cNvPr id="5" name="Rectangle 6"/>
          <p:cNvSpPr txBox="1">
            <a:spLocks noChangeArrowheads="1"/>
          </p:cNvSpPr>
          <p:nvPr/>
        </p:nvSpPr>
        <p:spPr bwMode="auto">
          <a:xfrm>
            <a:off x="9389252" y="1155115"/>
            <a:ext cx="3352800" cy="4885729"/>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0" marR="0" lvl="0" indent="0" algn="l" defTabSz="814388" rtl="0" eaLnBrk="1" fontAlgn="base" latinLnBrk="0" hangingPunct="1">
              <a:lnSpc>
                <a:spcPct val="75000"/>
              </a:lnSpc>
              <a:spcBef>
                <a:spcPct val="50000"/>
              </a:spcBef>
              <a:spcAft>
                <a:spcPct val="0"/>
              </a:spcAft>
              <a:buClr>
                <a:srgbClr val="708CA1"/>
              </a:buClr>
              <a:buSzTx/>
              <a:buFont typeface="Wingdings" pitchFamily="2" charset="2"/>
              <a:buChar char="§"/>
              <a:tabLst/>
              <a:defRPr/>
            </a:pPr>
            <a:endParaRPr kumimoji="0" lang="en-US" altLang="ja-JP" sz="2400" b="0" i="0" u="none" strike="noStrike" kern="0" cap="none" spc="0" normalizeH="0" baseline="0" noProof="0" dirty="0" smtClean="0">
              <a:ln>
                <a:noFill/>
              </a:ln>
              <a:solidFill>
                <a:schemeClr val="tx1"/>
              </a:solidFill>
              <a:effectLst/>
              <a:uLnTx/>
              <a:uFillTx/>
              <a:latin typeface="+mn-lt"/>
              <a:ea typeface="ＭＳ Ｐゴシック" pitchFamily="34" charset="-128"/>
              <a:cs typeface="Arial" charset="0"/>
            </a:endParaRPr>
          </a:p>
        </p:txBody>
      </p:sp>
      <p:sp>
        <p:nvSpPr>
          <p:cNvPr id="6" name="Content Placeholder 5"/>
          <p:cNvSpPr>
            <a:spLocks noGrp="1"/>
          </p:cNvSpPr>
          <p:nvPr>
            <p:ph idx="1"/>
          </p:nvPr>
        </p:nvSpPr>
        <p:spPr>
          <a:xfrm>
            <a:off x="586627" y="1311217"/>
            <a:ext cx="7940675" cy="4119922"/>
          </a:xfrm>
        </p:spPr>
        <p:txBody>
          <a:bodyPr/>
          <a:lstStyle/>
          <a:p>
            <a:r>
              <a:rPr lang="en-US" sz="2000" dirty="0" smtClean="0"/>
              <a:t>Using VLSM subnets, the LAN and WAN segments in example below can be addressed with minimum waste.</a:t>
            </a:r>
          </a:p>
          <a:p>
            <a:r>
              <a:rPr lang="en-US" sz="2000" dirty="0" smtClean="0"/>
              <a:t>Each LANs will be assigned a subnet with /27 mask.</a:t>
            </a:r>
          </a:p>
          <a:p>
            <a:r>
              <a:rPr lang="en-US" altLang="ja-JP" sz="2000" dirty="0" smtClean="0">
                <a:ea typeface="ＭＳ Ｐゴシック" pitchFamily="34" charset="-128"/>
              </a:rPr>
              <a:t>Each WAN link will be assigned a subnet with /30 mask.</a:t>
            </a:r>
          </a:p>
          <a:p>
            <a:endParaRPr lang="en-US" sz="2000" dirty="0" smtClean="0"/>
          </a:p>
          <a:p>
            <a:endParaRPr lang="en-US" sz="2000" dirty="0" smtClean="0"/>
          </a:p>
          <a:p>
            <a:endParaRPr lang="en-US" sz="2000" dirty="0" smtClean="0"/>
          </a:p>
          <a:p>
            <a:endParaRPr lang="en-US" sz="2000" dirty="0" smtClean="0"/>
          </a:p>
          <a:p>
            <a:endParaRPr lang="en-US" dirty="0"/>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7813" y="382588"/>
            <a:ext cx="8145462" cy="838200"/>
          </a:xfrm>
        </p:spPr>
        <p:txBody>
          <a:bodyPr/>
          <a:lstStyle/>
          <a:p>
            <a:pPr eaLnBrk="1" hangingPunct="1">
              <a:defRPr/>
            </a:pPr>
            <a:r>
              <a:rPr lang="en-US" sz="1800" dirty="0" smtClean="0"/>
              <a:t>Benefits of Variable Length Subnet Masking</a:t>
            </a:r>
            <a:r>
              <a:rPr lang="en-US" sz="1800" dirty="0" smtClean="0">
                <a:cs typeface="Arial" pitchFamily="34" charset="0"/>
              </a:rPr>
              <a:t/>
            </a:r>
            <a:br>
              <a:rPr lang="en-US" sz="1800" dirty="0" smtClean="0">
                <a:cs typeface="Arial" pitchFamily="34" charset="0"/>
              </a:rPr>
            </a:br>
            <a:r>
              <a:rPr lang="en-US" sz="2800" dirty="0" smtClean="0">
                <a:cs typeface="Arial" pitchFamily="34" charset="0"/>
              </a:rPr>
              <a:t>VLSM Chart</a:t>
            </a:r>
            <a:endParaRPr lang="en-US" sz="2800" dirty="0">
              <a:cs typeface="Arial" pitchFamily="34" charset="0"/>
            </a:endParaRPr>
          </a:p>
        </p:txBody>
      </p:sp>
      <p:sp>
        <p:nvSpPr>
          <p:cNvPr id="24580" name="Rectangle 5"/>
          <p:cNvSpPr>
            <a:spLocks noChangeArrowheads="1"/>
          </p:cNvSpPr>
          <p:nvPr/>
        </p:nvSpPr>
        <p:spPr bwMode="auto">
          <a:xfrm>
            <a:off x="7170738" y="1379538"/>
            <a:ext cx="711200" cy="1247775"/>
          </a:xfrm>
          <a:prstGeom prst="rect">
            <a:avLst/>
          </a:prstGeom>
          <a:solidFill>
            <a:schemeClr val="bg1"/>
          </a:solidFill>
          <a:ln w="9525" algn="ctr">
            <a:solidFill>
              <a:schemeClr val="bg1"/>
            </a:solidFill>
            <a:round/>
            <a:headEnd/>
            <a:tailEnd/>
          </a:ln>
        </p:spPr>
        <p:txBody>
          <a:bodyPr wrap="none" lIns="82124" tIns="41061" rIns="82124" bIns="41061" anchor="ctr">
            <a:spAutoFit/>
          </a:bodyPr>
          <a:lstStyle/>
          <a:p>
            <a:pPr defTabSz="814388"/>
            <a:endParaRPr lang="en-US"/>
          </a:p>
        </p:txBody>
      </p:sp>
      <p:pic>
        <p:nvPicPr>
          <p:cNvPr id="5" name="Picture 2"/>
          <p:cNvPicPr>
            <a:picLocks noChangeAspect="1" noChangeArrowheads="1"/>
          </p:cNvPicPr>
          <p:nvPr/>
        </p:nvPicPr>
        <p:blipFill>
          <a:blip r:embed="rId3" cstate="print"/>
          <a:srcRect l="33295" t="25352" r="24808" b="23615"/>
          <a:stretch>
            <a:fillRect/>
          </a:stretch>
        </p:blipFill>
        <p:spPr bwMode="auto">
          <a:xfrm>
            <a:off x="895349" y="1566863"/>
            <a:ext cx="7364413" cy="5043229"/>
          </a:xfrm>
          <a:prstGeom prst="rect">
            <a:avLst/>
          </a:prstGeom>
          <a:noFill/>
          <a:ln w="9525" algn="ctr">
            <a:noFill/>
            <a:miter lim="800000"/>
            <a:headEnd/>
            <a:tailEnd/>
          </a:ln>
        </p:spPr>
      </p:pic>
      <p:sp>
        <p:nvSpPr>
          <p:cNvPr id="6" name="Rectangle 5"/>
          <p:cNvSpPr>
            <a:spLocks noChangeArrowheads="1"/>
          </p:cNvSpPr>
          <p:nvPr/>
        </p:nvSpPr>
        <p:spPr bwMode="auto">
          <a:xfrm>
            <a:off x="7716838" y="1646238"/>
            <a:ext cx="711200" cy="1247775"/>
          </a:xfrm>
          <a:prstGeom prst="rect">
            <a:avLst/>
          </a:prstGeom>
          <a:solidFill>
            <a:schemeClr val="bg1"/>
          </a:solidFill>
          <a:ln w="9525" algn="ctr">
            <a:solidFill>
              <a:schemeClr val="bg1"/>
            </a:solidFill>
            <a:round/>
            <a:headEnd/>
            <a:tailEnd/>
          </a:ln>
        </p:spPr>
        <p:txBody>
          <a:bodyPr wrap="none" lIns="82124" tIns="41061" rIns="82124" bIns="41061" anchor="ctr">
            <a:spAutoFit/>
          </a:bodyPr>
          <a:lstStyle/>
          <a:p>
            <a:pPr defTabSz="814388"/>
            <a:endParaRPr lang="en-US"/>
          </a:p>
        </p:txBody>
      </p:sp>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7813" y="382588"/>
            <a:ext cx="8145462" cy="838200"/>
          </a:xfrm>
        </p:spPr>
        <p:txBody>
          <a:bodyPr/>
          <a:lstStyle/>
          <a:p>
            <a:pPr eaLnBrk="1" hangingPunct="1">
              <a:defRPr/>
            </a:pPr>
            <a:r>
              <a:rPr lang="en-US" sz="1800" dirty="0" smtClean="0"/>
              <a:t>Structured Design</a:t>
            </a:r>
            <a:r>
              <a:rPr lang="en-US" sz="1800" dirty="0" smtClean="0">
                <a:cs typeface="Arial" pitchFamily="34" charset="0"/>
              </a:rPr>
              <a:t/>
            </a:r>
            <a:br>
              <a:rPr lang="en-US" sz="1800" dirty="0" smtClean="0">
                <a:cs typeface="Arial" pitchFamily="34" charset="0"/>
              </a:rPr>
            </a:br>
            <a:r>
              <a:rPr lang="en-US" sz="2800" dirty="0" smtClean="0">
                <a:cs typeface="Arial" pitchFamily="34" charset="0"/>
              </a:rPr>
              <a:t>Planning to Address the Network</a:t>
            </a:r>
            <a:endParaRPr lang="en-US" sz="2800" dirty="0">
              <a:cs typeface="Arial" pitchFamily="34" charset="0"/>
            </a:endParaRPr>
          </a:p>
        </p:txBody>
      </p:sp>
      <p:sp>
        <p:nvSpPr>
          <p:cNvPr id="25603" name="Rectangle 6"/>
          <p:cNvSpPr>
            <a:spLocks noGrp="1" noChangeArrowheads="1"/>
          </p:cNvSpPr>
          <p:nvPr>
            <p:ph idx="1"/>
          </p:nvPr>
        </p:nvSpPr>
        <p:spPr>
          <a:xfrm>
            <a:off x="571500" y="1371600"/>
            <a:ext cx="8216900" cy="2779713"/>
          </a:xfrm>
        </p:spPr>
        <p:txBody>
          <a:bodyPr/>
          <a:lstStyle/>
          <a:p>
            <a:pPr marL="0" indent="0" eaLnBrk="1" hangingPunct="1">
              <a:lnSpc>
                <a:spcPts val="2000"/>
              </a:lnSpc>
              <a:buFont typeface="Wingdings" pitchFamily="2" charset="2"/>
              <a:buNone/>
            </a:pPr>
            <a:r>
              <a:rPr lang="en-US" sz="2000" dirty="0" smtClean="0"/>
              <a:t>Allocation of network addresses should be planned and documented for the purposes of:</a:t>
            </a:r>
          </a:p>
          <a:p>
            <a:pPr marL="0" indent="0" eaLnBrk="1" hangingPunct="1">
              <a:lnSpc>
                <a:spcPts val="2000"/>
              </a:lnSpc>
            </a:pPr>
            <a:r>
              <a:rPr lang="en-US" sz="2000" dirty="0" smtClean="0"/>
              <a:t>  Preventing duplication of addresses</a:t>
            </a:r>
          </a:p>
          <a:p>
            <a:pPr marL="0" indent="0" eaLnBrk="1" hangingPunct="1">
              <a:lnSpc>
                <a:spcPts val="2000"/>
              </a:lnSpc>
            </a:pPr>
            <a:r>
              <a:rPr lang="en-US" sz="2000" dirty="0" smtClean="0"/>
              <a:t>  Providing and controlling access</a:t>
            </a:r>
          </a:p>
          <a:p>
            <a:pPr marL="0" indent="0" eaLnBrk="1" hangingPunct="1">
              <a:lnSpc>
                <a:spcPts val="2000"/>
              </a:lnSpc>
            </a:pPr>
            <a:r>
              <a:rPr lang="en-US" sz="2000" dirty="0" smtClean="0"/>
              <a:t>  Monitoring security and performance</a:t>
            </a:r>
          </a:p>
          <a:p>
            <a:pPr marL="0" indent="0" eaLnBrk="1" hangingPunct="1">
              <a:lnSpc>
                <a:spcPts val="2000"/>
              </a:lnSpc>
              <a:buNone/>
            </a:pPr>
            <a:r>
              <a:rPr lang="en-US" sz="2000" dirty="0"/>
              <a:t>Client addresses – Usually dynamically assigned using the Dynamic Host Configuration Protocol (DHCP</a:t>
            </a:r>
            <a:r>
              <a:rPr lang="en-US" sz="2000" dirty="0" smtClean="0"/>
              <a:t>).</a:t>
            </a:r>
            <a:endParaRPr lang="en-US" sz="2000" dirty="0"/>
          </a:p>
        </p:txBody>
      </p:sp>
      <p:pic>
        <p:nvPicPr>
          <p:cNvPr id="25604" name="Picture 2"/>
          <p:cNvPicPr>
            <a:picLocks noChangeAspect="1" noChangeArrowheads="1"/>
          </p:cNvPicPr>
          <p:nvPr/>
        </p:nvPicPr>
        <p:blipFill>
          <a:blip r:embed="rId3" cstate="print"/>
          <a:srcRect l="35585" t="36508" r="32288" b="38095"/>
          <a:stretch>
            <a:fillRect/>
          </a:stretch>
        </p:blipFill>
        <p:spPr bwMode="auto">
          <a:xfrm>
            <a:off x="1935826" y="3919150"/>
            <a:ext cx="6116638" cy="2562931"/>
          </a:xfrm>
          <a:prstGeom prst="rect">
            <a:avLst/>
          </a:prstGeom>
          <a:noFill/>
          <a:ln w="9525" algn="ctr">
            <a:solidFill>
              <a:schemeClr val="tx1"/>
            </a:solidFill>
            <a:miter lim="800000"/>
            <a:headEnd/>
            <a:tailEnd/>
          </a:ln>
        </p:spPr>
      </p:pic>
      <p:sp>
        <p:nvSpPr>
          <p:cNvPr id="25605" name="TextBox 5"/>
          <p:cNvSpPr txBox="1">
            <a:spLocks noChangeArrowheads="1"/>
          </p:cNvSpPr>
          <p:nvPr/>
        </p:nvSpPr>
        <p:spPr bwMode="auto">
          <a:xfrm>
            <a:off x="468171" y="4528369"/>
            <a:ext cx="1493979" cy="978729"/>
          </a:xfrm>
          <a:prstGeom prst="rect">
            <a:avLst/>
          </a:prstGeom>
          <a:noFill/>
          <a:ln w="9525">
            <a:noFill/>
            <a:miter lim="800000"/>
            <a:headEnd/>
            <a:tailEnd/>
          </a:ln>
        </p:spPr>
        <p:txBody>
          <a:bodyPr wrap="square">
            <a:spAutoFit/>
          </a:bodyPr>
          <a:lstStyle/>
          <a:p>
            <a:r>
              <a:rPr lang="en-US" sz="1600" dirty="0"/>
              <a:t>Sample Network Addressing Plan</a:t>
            </a:r>
          </a:p>
        </p:txBody>
      </p:sp>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
            </a:r>
            <a:br>
              <a:rPr lang="en-US" sz="2800" dirty="0" smtClean="0"/>
            </a:br>
            <a:endParaRPr lang="en-US" sz="2800" dirty="0" smtClean="0">
              <a:solidFill>
                <a:schemeClr val="folHlink"/>
              </a:solidFill>
            </a:endParaRPr>
          </a:p>
        </p:txBody>
      </p:sp>
      <p:sp>
        <p:nvSpPr>
          <p:cNvPr id="6" name="Rectangle 2"/>
          <p:cNvSpPr txBox="1">
            <a:spLocks noChangeArrowheads="1"/>
          </p:cNvSpPr>
          <p:nvPr/>
        </p:nvSpPr>
        <p:spPr bwMode="white">
          <a:xfrm>
            <a:off x="463550" y="2416175"/>
            <a:ext cx="3854450" cy="1481138"/>
          </a:xfrm>
          <a:prstGeom prst="rect">
            <a:avLst/>
          </a:prstGeom>
          <a:noFill/>
          <a:ln w="9525" algn="ctr">
            <a:noFill/>
            <a:miter lim="800000"/>
            <a:headEnd/>
            <a:tailEnd/>
          </a:ln>
        </p:spPr>
        <p:txBody>
          <a:bodyPr vert="horz" wrap="square" lIns="82124" tIns="41061" rIns="82124" bIns="41061" numCol="1" anchor="ctr" anchorCtr="0" compatLnSpc="1">
            <a:prstTxWarp prst="textNoShape">
              <a:avLst/>
            </a:prstTxWarp>
          </a:bodyPr>
          <a:lstStyle/>
          <a:p>
            <a:pPr marL="0" indent="0" algn="l" eaLnBrk="1" hangingPunct="1">
              <a:buFont typeface="Wingdings" pitchFamily="2" charset="2"/>
              <a:buNone/>
            </a:pPr>
            <a:r>
              <a:rPr lang="en-US" dirty="0" smtClean="0">
                <a:solidFill>
                  <a:schemeClr val="bg1"/>
                </a:solidFill>
                <a:cs typeface="Arial" charset="0"/>
              </a:rPr>
              <a:t>9.3  Design Considerations for IPv6</a:t>
            </a:r>
          </a:p>
          <a:p>
            <a:pPr marL="0" marR="0" lvl="0" indent="0" algn="l" defTabSz="814388"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rgbClr val="FFFFFF"/>
                </a:solidFill>
                <a:effectLst/>
                <a:uLnTx/>
                <a:uFillTx/>
                <a:latin typeface="+mj-lt"/>
                <a:ea typeface="+mj-ea"/>
                <a:cs typeface="+mj-cs"/>
              </a:rPr>
              <a:t/>
            </a:r>
            <a:br>
              <a:rPr kumimoji="0" lang="en-US" sz="2800" b="0" i="0" u="none" strike="noStrike" kern="0" cap="none" spc="0" normalizeH="0" baseline="0" noProof="0" dirty="0" smtClean="0">
                <a:ln>
                  <a:noFill/>
                </a:ln>
                <a:solidFill>
                  <a:srgbClr val="FFFFFF"/>
                </a:solidFill>
                <a:effectLst/>
                <a:uLnTx/>
                <a:uFillTx/>
                <a:latin typeface="+mj-lt"/>
                <a:ea typeface="+mj-ea"/>
                <a:cs typeface="+mj-cs"/>
              </a:rPr>
            </a:br>
            <a:endParaRPr kumimoji="0" lang="en-US" sz="2800" b="0" i="0" u="none" strike="noStrike" kern="0" cap="none" spc="0" normalizeH="0" baseline="0" noProof="0" dirty="0" smtClean="0">
              <a:ln>
                <a:noFill/>
              </a:ln>
              <a:solidFill>
                <a:schemeClr val="folHlink"/>
              </a:soli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7813" y="382588"/>
            <a:ext cx="8145462" cy="838200"/>
          </a:xfrm>
        </p:spPr>
        <p:txBody>
          <a:bodyPr/>
          <a:lstStyle/>
          <a:p>
            <a:pPr eaLnBrk="1" hangingPunct="1">
              <a:defRPr/>
            </a:pPr>
            <a:r>
              <a:rPr lang="en-US" sz="1800" dirty="0" smtClean="0"/>
              <a:t>Subnetting an IPv6 Network</a:t>
            </a:r>
            <a:r>
              <a:rPr lang="en-US" sz="1800" dirty="0" smtClean="0">
                <a:cs typeface="Arial" pitchFamily="34" charset="0"/>
              </a:rPr>
              <a:t/>
            </a:r>
            <a:br>
              <a:rPr lang="en-US" sz="1800" dirty="0" smtClean="0">
                <a:cs typeface="Arial" pitchFamily="34" charset="0"/>
              </a:rPr>
            </a:br>
            <a:r>
              <a:rPr lang="en-US" sz="2800" dirty="0" smtClean="0">
                <a:cs typeface="Arial" pitchFamily="34" charset="0"/>
              </a:rPr>
              <a:t>Subnetting Using the Subnet ID</a:t>
            </a:r>
            <a:endParaRPr lang="en-US" sz="2800" dirty="0">
              <a:cs typeface="Arial" pitchFamily="34" charset="0"/>
            </a:endParaRPr>
          </a:p>
        </p:txBody>
      </p:sp>
      <p:sp>
        <p:nvSpPr>
          <p:cNvPr id="26627" name="Rectangle 6"/>
          <p:cNvSpPr>
            <a:spLocks noGrp="1" noChangeArrowheads="1"/>
          </p:cNvSpPr>
          <p:nvPr>
            <p:ph idx="1"/>
          </p:nvPr>
        </p:nvSpPr>
        <p:spPr>
          <a:xfrm>
            <a:off x="571500" y="1371600"/>
            <a:ext cx="8216900" cy="2779713"/>
          </a:xfrm>
        </p:spPr>
        <p:txBody>
          <a:bodyPr/>
          <a:lstStyle/>
          <a:p>
            <a:pPr marL="0" indent="0" eaLnBrk="1" hangingPunct="1">
              <a:lnSpc>
                <a:spcPct val="75000"/>
              </a:lnSpc>
              <a:buFont typeface="Wingdings" pitchFamily="2" charset="2"/>
              <a:buNone/>
            </a:pPr>
            <a:r>
              <a:rPr lang="en-US" sz="2000" dirty="0" smtClean="0"/>
              <a:t>An IPv6 Network Space is </a:t>
            </a:r>
            <a:r>
              <a:rPr lang="en-US" sz="2000" dirty="0" err="1" smtClean="0"/>
              <a:t>subnetted</a:t>
            </a:r>
            <a:r>
              <a:rPr lang="en-US" sz="2000" dirty="0" smtClean="0"/>
              <a:t> to support hierarchical, logical design of the network</a:t>
            </a:r>
          </a:p>
        </p:txBody>
      </p:sp>
      <p:pic>
        <p:nvPicPr>
          <p:cNvPr id="26628" name="Picture 2"/>
          <p:cNvPicPr>
            <a:picLocks noChangeAspect="1" noChangeArrowheads="1"/>
          </p:cNvPicPr>
          <p:nvPr/>
        </p:nvPicPr>
        <p:blipFill>
          <a:blip r:embed="rId3" cstate="print"/>
          <a:srcRect l="49194" t="27876" r="15555" b="34624"/>
          <a:stretch>
            <a:fillRect/>
          </a:stretch>
        </p:blipFill>
        <p:spPr bwMode="auto">
          <a:xfrm>
            <a:off x="650874" y="1920874"/>
            <a:ext cx="5273675" cy="3154347"/>
          </a:xfrm>
          <a:prstGeom prst="rect">
            <a:avLst/>
          </a:prstGeom>
          <a:noFill/>
          <a:ln w="9525" algn="ctr">
            <a:noFill/>
            <a:miter lim="800000"/>
            <a:headEnd/>
            <a:tailEnd/>
          </a:ln>
        </p:spPr>
      </p:pic>
      <p:pic>
        <p:nvPicPr>
          <p:cNvPr id="26629" name="Picture 3"/>
          <p:cNvPicPr>
            <a:picLocks noChangeAspect="1" noChangeArrowheads="1"/>
          </p:cNvPicPr>
          <p:nvPr/>
        </p:nvPicPr>
        <p:blipFill>
          <a:blip r:embed="rId4" cstate="print"/>
          <a:srcRect l="31905" t="27182" r="33292" b="24802"/>
          <a:stretch>
            <a:fillRect/>
          </a:stretch>
        </p:blipFill>
        <p:spPr bwMode="auto">
          <a:xfrm>
            <a:off x="4566873" y="2889250"/>
            <a:ext cx="4577127" cy="3549650"/>
          </a:xfrm>
          <a:prstGeom prst="rect">
            <a:avLst/>
          </a:prstGeom>
          <a:noFill/>
          <a:ln w="9525" algn="ctr">
            <a:noFill/>
            <a:miter lim="800000"/>
            <a:headEnd/>
            <a:tailEnd/>
          </a:ln>
        </p:spPr>
      </p:pic>
      <p:sp>
        <p:nvSpPr>
          <p:cNvPr id="2" name="TextBox 1"/>
          <p:cNvSpPr txBox="1"/>
          <p:nvPr/>
        </p:nvSpPr>
        <p:spPr>
          <a:xfrm>
            <a:off x="419100" y="1920874"/>
            <a:ext cx="8229600" cy="4413516"/>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7813" y="382588"/>
            <a:ext cx="8145462" cy="838200"/>
          </a:xfrm>
        </p:spPr>
        <p:txBody>
          <a:bodyPr/>
          <a:lstStyle/>
          <a:p>
            <a:pPr eaLnBrk="1" hangingPunct="1">
              <a:defRPr/>
            </a:pPr>
            <a:r>
              <a:rPr lang="en-US" sz="1800" dirty="0" smtClean="0"/>
              <a:t>Subnetting an IPv6 Network</a:t>
            </a:r>
            <a:r>
              <a:rPr lang="en-US" sz="1800" dirty="0" smtClean="0">
                <a:cs typeface="Arial" pitchFamily="34" charset="0"/>
              </a:rPr>
              <a:t/>
            </a:r>
            <a:br>
              <a:rPr lang="en-US" sz="1800" dirty="0" smtClean="0">
                <a:cs typeface="Arial" pitchFamily="34" charset="0"/>
              </a:rPr>
            </a:br>
            <a:r>
              <a:rPr lang="en-US" sz="2800" dirty="0" smtClean="0"/>
              <a:t>IPV6 Subnet Allocation</a:t>
            </a:r>
            <a:endParaRPr lang="en-US" sz="2800" dirty="0">
              <a:cs typeface="Arial" pitchFamily="34" charset="0"/>
            </a:endParaRPr>
          </a:p>
        </p:txBody>
      </p:sp>
      <p:pic>
        <p:nvPicPr>
          <p:cNvPr id="27651" name="Picture 2"/>
          <p:cNvPicPr>
            <a:picLocks noChangeAspect="1" noChangeArrowheads="1"/>
          </p:cNvPicPr>
          <p:nvPr/>
        </p:nvPicPr>
        <p:blipFill>
          <a:blip r:embed="rId3" cstate="print"/>
          <a:srcRect l="50423" t="27975" r="22359" b="32938"/>
          <a:stretch>
            <a:fillRect/>
          </a:stretch>
        </p:blipFill>
        <p:spPr bwMode="auto">
          <a:xfrm>
            <a:off x="250825" y="1712913"/>
            <a:ext cx="4333875" cy="3497262"/>
          </a:xfrm>
          <a:prstGeom prst="rect">
            <a:avLst/>
          </a:prstGeom>
          <a:noFill/>
          <a:ln w="9525" algn="ctr">
            <a:noFill/>
            <a:miter lim="800000"/>
            <a:headEnd/>
            <a:tailEnd/>
          </a:ln>
        </p:spPr>
      </p:pic>
      <p:pic>
        <p:nvPicPr>
          <p:cNvPr id="27652" name="Picture 3"/>
          <p:cNvPicPr>
            <a:picLocks noChangeAspect="1" noChangeArrowheads="1"/>
          </p:cNvPicPr>
          <p:nvPr/>
        </p:nvPicPr>
        <p:blipFill>
          <a:blip r:embed="rId4" cstate="print"/>
          <a:srcRect l="47769" t="30704" r="25346" b="30804"/>
          <a:stretch>
            <a:fillRect/>
          </a:stretch>
        </p:blipFill>
        <p:spPr bwMode="auto">
          <a:xfrm>
            <a:off x="4659313" y="1652588"/>
            <a:ext cx="4237037" cy="3413125"/>
          </a:xfrm>
          <a:prstGeom prst="rect">
            <a:avLst/>
          </a:prstGeom>
          <a:noFill/>
          <a:ln w="9525" algn="ctr">
            <a:noFill/>
            <a:miter lim="800000"/>
            <a:headEnd/>
            <a:tailEnd/>
          </a:ln>
        </p:spPr>
      </p:pic>
      <p:sp>
        <p:nvSpPr>
          <p:cNvPr id="5" name="TextBox 4"/>
          <p:cNvSpPr txBox="1"/>
          <p:nvPr/>
        </p:nvSpPr>
        <p:spPr>
          <a:xfrm>
            <a:off x="250824" y="1630362"/>
            <a:ext cx="8645526" cy="4413516"/>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37301"/>
            <a:ext cx="8772157" cy="838200"/>
          </a:xfrm>
        </p:spPr>
        <p:txBody>
          <a:bodyPr/>
          <a:lstStyle/>
          <a:p>
            <a:pPr eaLnBrk="1" hangingPunct="1"/>
            <a:r>
              <a:rPr lang="en-US" sz="1800" dirty="0" smtClean="0">
                <a:latin typeface="Arial" charset="0"/>
              </a:rPr>
              <a:t>IPv4 Address Structure</a:t>
            </a:r>
            <a:r>
              <a:rPr lang="en-US" dirty="0">
                <a:latin typeface="Arial" charset="0"/>
              </a:rPr>
              <a:t/>
            </a:r>
            <a:br>
              <a:rPr lang="en-US" dirty="0">
                <a:latin typeface="Arial" charset="0"/>
              </a:rPr>
            </a:br>
            <a:r>
              <a:rPr lang="en-US" dirty="0" smtClean="0">
                <a:latin typeface="Arial" charset="0"/>
              </a:rPr>
              <a:t>Converting from Decimal to Binary</a:t>
            </a:r>
            <a:endParaRPr lang="en-US" dirty="0">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71601" y="1407792"/>
            <a:ext cx="5817870" cy="5153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624840" y="1783080"/>
            <a:ext cx="2316480" cy="424732"/>
          </a:xfrm>
          <a:prstGeom prst="rect">
            <a:avLst/>
          </a:prstGeom>
          <a:noFill/>
          <a:ln>
            <a:solidFill>
              <a:schemeClr val="accent1"/>
            </a:solidFill>
          </a:ln>
        </p:spPr>
        <p:txBody>
          <a:bodyPr wrap="square" rtlCol="0">
            <a:spAutoFit/>
          </a:bodyPr>
          <a:lstStyle/>
          <a:p>
            <a:r>
              <a:rPr lang="en-US" dirty="0" smtClean="0"/>
              <a:t>168 = ? binary</a:t>
            </a:r>
            <a:endParaRPr lang="en-US" dirty="0"/>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371843" y="440112"/>
            <a:ext cx="8772157" cy="838200"/>
          </a:xfrm>
        </p:spPr>
        <p:txBody>
          <a:bodyPr/>
          <a:lstStyle/>
          <a:p>
            <a:pPr eaLnBrk="1" hangingPunct="1"/>
            <a:r>
              <a:rPr lang="en-US" sz="1800" dirty="0" smtClean="0">
                <a:latin typeface="Arial" charset="0"/>
              </a:rPr>
              <a:t>IPv4 Address Structure</a:t>
            </a:r>
            <a:r>
              <a:rPr lang="en-US" dirty="0">
                <a:latin typeface="Arial" charset="0"/>
              </a:rPr>
              <a:t/>
            </a:r>
            <a:br>
              <a:rPr lang="en-US" dirty="0">
                <a:latin typeface="Arial" charset="0"/>
              </a:rPr>
            </a:br>
            <a:r>
              <a:rPr lang="en-US" sz="2800" dirty="0" smtClean="0">
                <a:latin typeface="Arial" charset="0"/>
              </a:rPr>
              <a:t>Converting from Decimal to Binary (Cont.)</a:t>
            </a:r>
            <a:endParaRPr lang="en-US" sz="28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44358" y="1721173"/>
            <a:ext cx="6108002" cy="4481508"/>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338182" y="312730"/>
            <a:ext cx="8632593" cy="896038"/>
          </a:xfrm>
        </p:spPr>
        <p:txBody>
          <a:bodyPr/>
          <a:lstStyle/>
          <a:p>
            <a:pPr eaLnBrk="1" hangingPunct="1"/>
            <a:r>
              <a:rPr lang="en-US" sz="1800" dirty="0" smtClean="0">
                <a:latin typeface="Arial" charset="0"/>
              </a:rPr>
              <a:t>IPv4 Subnet Mask</a:t>
            </a:r>
            <a:br>
              <a:rPr lang="en-US" sz="1800" dirty="0" smtClean="0">
                <a:latin typeface="Arial" charset="0"/>
              </a:rPr>
            </a:br>
            <a:r>
              <a:rPr lang="en-US" sz="2400" dirty="0" smtClean="0">
                <a:latin typeface="Arial" charset="0"/>
              </a:rPr>
              <a:t>Network Portion and Host Portion of an IPv4 Address</a:t>
            </a:r>
            <a:endParaRPr lang="en-US" sz="2400" dirty="0">
              <a:latin typeface="Arial" charset="0"/>
            </a:endParaRPr>
          </a:p>
        </p:txBody>
      </p:sp>
      <p:sp>
        <p:nvSpPr>
          <p:cNvPr id="3" name="Rectangle 2"/>
          <p:cNvSpPr/>
          <p:nvPr/>
        </p:nvSpPr>
        <p:spPr>
          <a:xfrm>
            <a:off x="373238" y="1437368"/>
            <a:ext cx="8166242" cy="1754326"/>
          </a:xfrm>
          <a:prstGeom prst="rect">
            <a:avLst/>
          </a:prstGeom>
        </p:spPr>
        <p:txBody>
          <a:bodyPr wrap="square">
            <a:spAutoFit/>
          </a:bodyPr>
          <a:lstStyle/>
          <a:p>
            <a:pPr marL="342900" indent="-342900" algn="l">
              <a:buFont typeface="Wingdings" pitchFamily="2" charset="2"/>
              <a:buChar char="§"/>
            </a:pPr>
            <a:r>
              <a:rPr lang="en-US" sz="2000" dirty="0"/>
              <a:t>To define the network and host portions of an address, a devices use a separate 32-bit pattern called a subnet </a:t>
            </a:r>
            <a:r>
              <a:rPr lang="en-US" sz="2000" dirty="0" smtClean="0"/>
              <a:t>mask</a:t>
            </a:r>
          </a:p>
          <a:p>
            <a:pPr algn="l"/>
            <a:endParaRPr lang="en-US" sz="2000" dirty="0" smtClean="0"/>
          </a:p>
          <a:p>
            <a:pPr marL="342900" indent="-342900" algn="l">
              <a:buFont typeface="Wingdings" pitchFamily="2" charset="2"/>
              <a:buChar char="§"/>
            </a:pPr>
            <a:r>
              <a:rPr lang="en-US" sz="2000" dirty="0"/>
              <a:t>T</a:t>
            </a:r>
            <a:r>
              <a:rPr lang="en-US" sz="2000" dirty="0" smtClean="0"/>
              <a:t>he </a:t>
            </a:r>
            <a:r>
              <a:rPr lang="en-US" sz="2000" dirty="0"/>
              <a:t>subnet mask does not actually contain the network or host portion of an IPv4 address, it just says where to look for these portions in a given IPv4 address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9730" y="3289834"/>
            <a:ext cx="5485039" cy="3225109"/>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371843" y="411326"/>
            <a:ext cx="8772157" cy="838200"/>
          </a:xfrm>
        </p:spPr>
        <p:txBody>
          <a:bodyPr/>
          <a:lstStyle/>
          <a:p>
            <a:pPr eaLnBrk="1" hangingPunct="1"/>
            <a:r>
              <a:rPr lang="en-US" sz="1800" dirty="0" smtClean="0">
                <a:latin typeface="Arial" charset="0"/>
              </a:rPr>
              <a:t>IPv4 Subnet Mask</a:t>
            </a:r>
            <a:r>
              <a:rPr lang="en-US" dirty="0">
                <a:latin typeface="Arial" charset="0"/>
              </a:rPr>
              <a:t/>
            </a:r>
            <a:br>
              <a:rPr lang="en-US" dirty="0">
                <a:latin typeface="Arial" charset="0"/>
              </a:rPr>
            </a:br>
            <a:r>
              <a:rPr lang="en-US" dirty="0" smtClean="0">
                <a:latin typeface="Arial" charset="0"/>
              </a:rPr>
              <a:t>Bitwise AND Operation</a:t>
            </a:r>
            <a:endParaRPr lang="en-US" dirty="0">
              <a:latin typeface="Arial" charset="0"/>
            </a:endParaRPr>
          </a:p>
        </p:txBody>
      </p:sp>
      <p:sp>
        <p:nvSpPr>
          <p:cNvPr id="3" name="TextBox 2"/>
          <p:cNvSpPr txBox="1"/>
          <p:nvPr/>
        </p:nvSpPr>
        <p:spPr>
          <a:xfrm>
            <a:off x="1235614" y="1603553"/>
            <a:ext cx="6655412" cy="369332"/>
          </a:xfrm>
          <a:prstGeom prst="rect">
            <a:avLst/>
          </a:prstGeom>
          <a:noFill/>
        </p:spPr>
        <p:txBody>
          <a:bodyPr wrap="none" rtlCol="0">
            <a:spAutoFit/>
          </a:bodyPr>
          <a:lstStyle/>
          <a:p>
            <a:r>
              <a:rPr lang="en-US" sz="2000" dirty="0" smtClean="0"/>
              <a:t> 1 AND 1 = </a:t>
            </a:r>
            <a:r>
              <a:rPr lang="en-US" sz="2000" dirty="0" smtClean="0">
                <a:solidFill>
                  <a:srgbClr val="FF0000"/>
                </a:solidFill>
              </a:rPr>
              <a:t>1</a:t>
            </a:r>
            <a:r>
              <a:rPr lang="en-US" sz="2000" dirty="0" smtClean="0"/>
              <a:t>    1 AND 0 = </a:t>
            </a:r>
            <a:r>
              <a:rPr lang="en-US" sz="2000" dirty="0" smtClean="0">
                <a:solidFill>
                  <a:srgbClr val="FF0000"/>
                </a:solidFill>
              </a:rPr>
              <a:t>0</a:t>
            </a:r>
            <a:r>
              <a:rPr lang="en-US" sz="2000" dirty="0" smtClean="0"/>
              <a:t>    0 AND 1 = </a:t>
            </a:r>
            <a:r>
              <a:rPr lang="en-US" sz="2000" dirty="0" smtClean="0">
                <a:solidFill>
                  <a:srgbClr val="FF0000"/>
                </a:solidFill>
              </a:rPr>
              <a:t>0</a:t>
            </a:r>
            <a:r>
              <a:rPr lang="en-US" sz="2000" dirty="0" smtClean="0"/>
              <a:t>    0 AND 0 = </a:t>
            </a:r>
            <a:r>
              <a:rPr lang="en-US" sz="2000" dirty="0" smtClean="0">
                <a:solidFill>
                  <a:srgbClr val="FF0000"/>
                </a:solidFill>
              </a:rPr>
              <a:t>0</a:t>
            </a:r>
            <a:endParaRPr lang="en-US" sz="2000" dirty="0">
              <a:solidFill>
                <a:srgbClr val="FF000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6290" y="2110045"/>
            <a:ext cx="7631430" cy="417258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450447" y="627236"/>
            <a:ext cx="8967873" cy="820564"/>
          </a:xfrm>
        </p:spPr>
        <p:txBody>
          <a:bodyPr/>
          <a:lstStyle/>
          <a:p>
            <a:pPr eaLnBrk="1" hangingPunct="1"/>
            <a:r>
              <a:rPr lang="en-US" sz="1800" dirty="0" smtClean="0">
                <a:latin typeface="Arial" charset="0"/>
              </a:rPr>
              <a:t>IPv4 Subnet Mask</a:t>
            </a:r>
            <a:br>
              <a:rPr lang="en-US" sz="1800" dirty="0" smtClean="0">
                <a:latin typeface="Arial" charset="0"/>
              </a:rPr>
            </a:br>
            <a:r>
              <a:rPr lang="en-US" sz="2800" dirty="0" smtClean="0">
                <a:latin typeface="Arial" charset="0"/>
              </a:rPr>
              <a:t>Network Portion and Host Portion of an IPv4 Address (cont.)</a:t>
            </a:r>
            <a:endParaRPr lang="en-US" sz="2800" dirty="0">
              <a:latin typeface="Arial" charset="0"/>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758"/>
          <a:stretch/>
        </p:blipFill>
        <p:spPr bwMode="auto">
          <a:xfrm>
            <a:off x="609600" y="1443264"/>
            <a:ext cx="7678057" cy="4897152"/>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2" name="TextBox 1"/>
          <p:cNvSpPr txBox="1"/>
          <p:nvPr/>
        </p:nvSpPr>
        <p:spPr>
          <a:xfrm>
            <a:off x="3048000" y="1538514"/>
            <a:ext cx="3265714" cy="369332"/>
          </a:xfrm>
          <a:prstGeom prst="rect">
            <a:avLst/>
          </a:prstGeom>
          <a:noFill/>
        </p:spPr>
        <p:txBody>
          <a:bodyPr wrap="square" rtlCol="0">
            <a:spAutoFit/>
          </a:bodyPr>
          <a:lstStyle/>
          <a:p>
            <a:r>
              <a:rPr lang="en-US" sz="2000" b="1" dirty="0" smtClean="0"/>
              <a:t>Valid Subnet Masks</a:t>
            </a:r>
            <a:endParaRPr lang="en-US" sz="2000" b="1" dirty="0"/>
          </a:p>
        </p:txBody>
      </p:sp>
    </p:spTree>
    <p:extLst>
      <p:ext uri="{BB962C8B-B14F-4D97-AF65-F5344CB8AC3E}">
        <p14:creationId xmlns:p14="http://schemas.microsoft.com/office/powerpoint/2010/main" xmlns="" val="3171144160"/>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14488</TotalTime>
  <Pages>28</Pages>
  <Words>1455</Words>
  <Application>Microsoft Office PowerPoint</Application>
  <PresentationFormat>On-screen Show (4:3)</PresentationFormat>
  <Paragraphs>377</Paragraphs>
  <Slides>47</Slides>
  <Notes>47</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PPT-TMPLT-WHT_C</vt:lpstr>
      <vt:lpstr>NetAcad-4F_PPT-WHT_060408</vt:lpstr>
      <vt:lpstr> IP Addressing</vt:lpstr>
      <vt:lpstr>IPv4 Address Structure Binary Number System</vt:lpstr>
      <vt:lpstr>IPv4 Address Structure Converting a Binary Address to Decimal</vt:lpstr>
      <vt:lpstr>IPv4 Address Structure Converting a Binary Address to Decimal</vt:lpstr>
      <vt:lpstr>IPv4 Address Structure Converting from Decimal to Binary</vt:lpstr>
      <vt:lpstr>IPv4 Address Structure Converting from Decimal to Binary (Cont.)</vt:lpstr>
      <vt:lpstr>IPv4 Subnet Mask Network Portion and Host Portion of an IPv4 Address</vt:lpstr>
      <vt:lpstr>IPv4 Subnet Mask Bitwise AND Operation</vt:lpstr>
      <vt:lpstr>IPv4 Subnet Mask Network Portion and Host Portion of an IPv4 Address (cont.)</vt:lpstr>
      <vt:lpstr>IPv4 Subnet Mask Examining the Prefix Length</vt:lpstr>
      <vt:lpstr>IPv4 Subnet Mask Examining the Prefix Length (cont.)</vt:lpstr>
      <vt:lpstr>IPv4 Subnet Mask IPv4 Network, Host, and Broadcast Address</vt:lpstr>
      <vt:lpstr>IPv4 Subnet Mask First Host and Last Host Addresses</vt:lpstr>
      <vt:lpstr>IPv4 Unicast, Broadcast, and Multicast Assigning a Static IPv4 Address to a Host</vt:lpstr>
      <vt:lpstr>IPv4 Unicast, Broadcast, and Multicast Assigning a Dynamic IPv4 Address to a Host</vt:lpstr>
      <vt:lpstr>IPv4 Unicast, Broadcast, and Multicast Unicast Transmission</vt:lpstr>
      <vt:lpstr>IPv4 Unicast, Broadcast, and Multicast Broadcast Transmission</vt:lpstr>
      <vt:lpstr>IPv4 Unicast, Broadcast, and Multicast Multicast Transmission</vt:lpstr>
      <vt:lpstr>Types of IPv4 Address Public and Private IPv4 Addresses</vt:lpstr>
      <vt:lpstr>Types of IPv4 Address Special Use IPv4 Addresses</vt:lpstr>
      <vt:lpstr>Types of IPv4 Address Legacy Classful Addressing</vt:lpstr>
      <vt:lpstr>Types of IPv4 Address Classless Addressing</vt:lpstr>
      <vt:lpstr>Types of IPv4 Address Assignment of IP Addresses</vt:lpstr>
      <vt:lpstr>Testing and Verification Ping – Testing the Local Stack</vt:lpstr>
      <vt:lpstr>Testing and Verification Ping – Testing Connectivity to the Local LAN</vt:lpstr>
      <vt:lpstr>Testing and Verification Ping – Testing Connectivity to Remote</vt:lpstr>
      <vt:lpstr>Testing and Verification Traceroute – Testing the Path</vt:lpstr>
      <vt:lpstr> </vt:lpstr>
      <vt:lpstr>Network Segmentation  Reasons for Subnetting</vt:lpstr>
      <vt:lpstr>IP Subnetting is FUNdamental The Plan</vt:lpstr>
      <vt:lpstr>Subnetting an IPv4 Network Basic Subnetting</vt:lpstr>
      <vt:lpstr>Subnetting an IPv4 Network Subnets in Use</vt:lpstr>
      <vt:lpstr>Subnetting an IPv4 Network  Subnetting Formulas</vt:lpstr>
      <vt:lpstr>Subnetting an IPv4 Network  Creating 4 Subnets</vt:lpstr>
      <vt:lpstr>Subnetting an IPv4 Network  Creating Eight Subnets</vt:lpstr>
      <vt:lpstr>Subnetting an IPv4 Network  Creating Eight Subnets (Cont.)</vt:lpstr>
      <vt:lpstr>Subnetting an IPv4 Network  Creating Eight Subnets (Cont.)</vt:lpstr>
      <vt:lpstr>Determining the Subnet  Mask Subnetting Based on Host Requirements</vt:lpstr>
      <vt:lpstr>Benefits of Variable Length Subnet Masking Traditional Subnetting: Equal Addresses</vt:lpstr>
      <vt:lpstr>Benefits of Variable Length Subnet Masking  Variable Length Subnet Masks (VLSM) </vt:lpstr>
      <vt:lpstr>Benefits of Variable Length Subnet Masking Basic VLSM</vt:lpstr>
      <vt:lpstr>Benefits of Variable Length Subnet Masking VLSM in Practice</vt:lpstr>
      <vt:lpstr>Benefits of Variable Length Subnet Masking VLSM Chart</vt:lpstr>
      <vt:lpstr>Structured Design Planning to Address the Network</vt:lpstr>
      <vt:lpstr> </vt:lpstr>
      <vt:lpstr>Subnetting an IPv6 Network Subnetting Using the Subnet ID</vt:lpstr>
      <vt:lpstr>Subnetting an IPv6 Network IPV6 Subnet Allocation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user</cp:lastModifiedBy>
  <cp:revision>899</cp:revision>
  <cp:lastPrinted>1999-01-27T00:54:54Z</cp:lastPrinted>
  <dcterms:created xsi:type="dcterms:W3CDTF">2006-10-23T15:07:30Z</dcterms:created>
  <dcterms:modified xsi:type="dcterms:W3CDTF">2020-03-04T02:56:27Z</dcterms:modified>
</cp:coreProperties>
</file>